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8.xml" ContentType="application/vnd.openxmlformats-officedocument.themeOverr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9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20.xml" ContentType="application/vnd.openxmlformats-officedocument.themeOverr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1.xml" ContentType="application/vnd.openxmlformats-officedocument.themeOverr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2.xml" ContentType="application/vnd.openxmlformats-officedocument.themeOverrid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3.xml" ContentType="application/vnd.openxmlformats-officedocument.themeOverrid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4.xml" ContentType="application/vnd.openxmlformats-officedocument.themeOverrid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25.xml" ContentType="application/vnd.openxmlformats-officedocument.themeOverrid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theme/themeOverride26.xml" ContentType="application/vnd.openxmlformats-officedocument.themeOverrid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theme/themeOverride2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7"/>
  </p:notesMasterIdLst>
  <p:handoutMasterIdLst>
    <p:handoutMasterId r:id="rId48"/>
  </p:handoutMasterIdLst>
  <p:sldIdLst>
    <p:sldId id="366" r:id="rId2"/>
    <p:sldId id="1085" r:id="rId3"/>
    <p:sldId id="371" r:id="rId4"/>
    <p:sldId id="1088" r:id="rId5"/>
    <p:sldId id="1089" r:id="rId6"/>
    <p:sldId id="394" r:id="rId7"/>
    <p:sldId id="485" r:id="rId8"/>
    <p:sldId id="1051" r:id="rId9"/>
    <p:sldId id="1078" r:id="rId10"/>
    <p:sldId id="367" r:id="rId11"/>
    <p:sldId id="395" r:id="rId12"/>
    <p:sldId id="368" r:id="rId13"/>
    <p:sldId id="369" r:id="rId14"/>
    <p:sldId id="372" r:id="rId15"/>
    <p:sldId id="1079" r:id="rId16"/>
    <p:sldId id="370" r:id="rId17"/>
    <p:sldId id="373" r:id="rId18"/>
    <p:sldId id="374" r:id="rId19"/>
    <p:sldId id="375" r:id="rId20"/>
    <p:sldId id="376" r:id="rId21"/>
    <p:sldId id="1080" r:id="rId22"/>
    <p:sldId id="377" r:id="rId23"/>
    <p:sldId id="378" r:id="rId24"/>
    <p:sldId id="379" r:id="rId25"/>
    <p:sldId id="380" r:id="rId26"/>
    <p:sldId id="381" r:id="rId27"/>
    <p:sldId id="1081" r:id="rId28"/>
    <p:sldId id="382" r:id="rId29"/>
    <p:sldId id="383" r:id="rId30"/>
    <p:sldId id="384" r:id="rId31"/>
    <p:sldId id="385" r:id="rId32"/>
    <p:sldId id="386" r:id="rId33"/>
    <p:sldId id="1082" r:id="rId34"/>
    <p:sldId id="387" r:id="rId35"/>
    <p:sldId id="1083" r:id="rId36"/>
    <p:sldId id="1084" r:id="rId37"/>
    <p:sldId id="390" r:id="rId38"/>
    <p:sldId id="389" r:id="rId39"/>
    <p:sldId id="391" r:id="rId40"/>
    <p:sldId id="392" r:id="rId41"/>
    <p:sldId id="393" r:id="rId42"/>
    <p:sldId id="1086" r:id="rId43"/>
    <p:sldId id="1048" r:id="rId44"/>
    <p:sldId id="1087" r:id="rId45"/>
    <p:sldId id="1049" r:id="rId46"/>
  </p:sldIdLst>
  <p:sldSz cx="9144000" cy="6858000" type="screen4x3"/>
  <p:notesSz cx="6864350" cy="9998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vy McGowan" initials="IM" lastIdx="1" clrIdx="0">
    <p:extLst>
      <p:ext uri="{19B8F6BF-5375-455C-9EA6-DF929625EA0E}">
        <p15:presenceInfo xmlns:p15="http://schemas.microsoft.com/office/powerpoint/2012/main" userId="S::IMcGowan@ltu.edu.au::713e9aa7-1a4c-43f1-b8b4-ec39bafae9c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808080"/>
    <a:srgbClr val="E52212"/>
    <a:srgbClr val="FEF4FB"/>
    <a:srgbClr val="EE2B21"/>
    <a:srgbClr val="E6D5F3"/>
    <a:srgbClr val="7F7F7F"/>
    <a:srgbClr val="FFD5D5"/>
    <a:srgbClr val="F9F6FC"/>
    <a:srgbClr val="FA9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22" autoAdjust="0"/>
    <p:restoredTop sz="91817" autoAdjust="0"/>
  </p:normalViewPr>
  <p:slideViewPr>
    <p:cSldViewPr snapToGrid="0" snapToObjects="1" showGuides="1">
      <p:cViewPr varScale="1">
        <p:scale>
          <a:sx n="89" d="100"/>
          <a:sy n="89" d="100"/>
        </p:scale>
        <p:origin x="581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14405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42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file:///C:\Users\imcgowan\AppData\Local\Microsoft\Windows\INetCache\Content.Outlook\V19OJTKU\National%20data%20WTI4%20collated%20for%20Elinor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file:///C:\Users\imcgowan\AppData\Local\Microsoft\Windows\INetCache\Content.Outlook\V19OJTKU\National%20data%20WTI4%20collated%20for%20Elinor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file:///C:\Users\imcgowan\AppData\Local\Microsoft\Windows\INetCache\Content.Outlook\V19OJTKU\National%20data%20WTI4%20collated%20for%20Elinor.xlsx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oleObject" Target="file:///C:\Users\imcgowan\AppData\Local\Microsoft\Windows\INetCache\Content.Outlook\V19OJTKU\National%20data%20WTI4%20collated%20for%20Elinor.xlsx" TargetMode="Externa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5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6.xml"/><Relationship Id="rId2" Type="http://schemas.microsoft.com/office/2011/relationships/chartColorStyle" Target="colors26.xml"/><Relationship Id="rId1" Type="http://schemas.microsoft.com/office/2011/relationships/chartStyle" Target="style26.xml"/><Relationship Id="rId4" Type="http://schemas.openxmlformats.org/officeDocument/2006/relationships/oleObject" Target="file:///\\ltu.edu.au\ResearchDrives\CENTRE%20-%20SHE%20-%20WTI\Outputs\Slide%20set%20for%20website\Copy%20of%20National%20data%20WTI4%20collated%20for%20Elinor.xlsx" TargetMode="Externa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7.xml"/><Relationship Id="rId1" Type="http://schemas.microsoft.com/office/2011/relationships/chartStyle" Target="style27.xml"/><Relationship Id="rId4" Type="http://schemas.openxmlformats.org/officeDocument/2006/relationships/package" Target="../embeddings/Microsoft_Excel_Worksheet6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imcgowan\AppData\Local\Microsoft\Windows\INetCache\Content.Outlook\V19OJTKU\National%20data%20WTI4%20collated%20for%20Elinor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oleObject" Target="file:///C:\Users\imcgowan\AppData\Local\Microsoft\Windows\INetCache\Content.Outlook\V19OJTKU\National%20data%20WTI4%20collated%20for%20Elinor.xlsx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file:///C:\Users\imcgowan\AppData\Local\Microsoft\Windows\INetCache\Content.Outlook\V19OJTKU\National%20data%20WTI4%20collated%20for%20Elinor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file:///C:\Users\imcgowan\AppData\Local\Microsoft\Windows\INetCache\Content.Outlook\V19OJTKU\National%20data%20WTI4%20collated%20for%20Elinor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1988104416786002E-2"/>
          <c:y val="5.5766924981443897E-3"/>
          <c:w val="0.91937438043837405"/>
          <c:h val="0.924658593681063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Lesbian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D7-49FB-8591-86303864CF92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D7-49FB-8591-86303864CF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Sheet1!$B$2:$F$2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Sheet1!$B$3:$F$3</c:f>
              <c:numCache>
                <c:formatCode>0.0</c:formatCode>
                <c:ptCount val="5"/>
                <c:pt idx="0">
                  <c:v>19</c:v>
                </c:pt>
                <c:pt idx="1">
                  <c:v>0</c:v>
                </c:pt>
                <c:pt idx="2">
                  <c:v>23.6</c:v>
                </c:pt>
                <c:pt idx="3">
                  <c:v>0</c:v>
                </c:pt>
                <c:pt idx="4">
                  <c:v>10.7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D7-49FB-8591-86303864CF92}"/>
            </c:ext>
          </c:extLst>
        </c:ser>
        <c:ser>
          <c:idx val="1"/>
          <c:order val="1"/>
          <c:tx>
            <c:strRef>
              <c:f>Sheet1!$A$4</c:f>
              <c:strCache>
                <c:ptCount val="1"/>
                <c:pt idx="0">
                  <c:v>Gay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Sheet1!$B$2:$F$2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Sheet1!$B$4:$F$4</c:f>
              <c:numCache>
                <c:formatCode>0.0</c:formatCode>
                <c:ptCount val="5"/>
                <c:pt idx="0">
                  <c:v>3.5</c:v>
                </c:pt>
                <c:pt idx="1">
                  <c:v>56.4</c:v>
                </c:pt>
                <c:pt idx="2">
                  <c:v>2.8</c:v>
                </c:pt>
                <c:pt idx="3">
                  <c:v>15</c:v>
                </c:pt>
                <c:pt idx="4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D7-49FB-8591-86303864CF92}"/>
            </c:ext>
          </c:extLst>
        </c:ser>
        <c:ser>
          <c:idx val="2"/>
          <c:order val="2"/>
          <c:tx>
            <c:strRef>
              <c:f>Sheet1!$A$5</c:f>
              <c:strCache>
                <c:ptCount val="1"/>
                <c:pt idx="0">
                  <c:v>Bisexual</c:v>
                </c:pt>
              </c:strCache>
            </c:strRef>
          </c:tx>
          <c:spPr>
            <a:solidFill>
              <a:srgbClr val="B4E0E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Sheet1!$B$2:$F$2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Sheet1!$B$5:$F$5</c:f>
              <c:numCache>
                <c:formatCode>0.0</c:formatCode>
                <c:ptCount val="5"/>
                <c:pt idx="0">
                  <c:v>45.3</c:v>
                </c:pt>
                <c:pt idx="1">
                  <c:v>24</c:v>
                </c:pt>
                <c:pt idx="2">
                  <c:v>11.1</c:v>
                </c:pt>
                <c:pt idx="3">
                  <c:v>30.3</c:v>
                </c:pt>
                <c:pt idx="4">
                  <c:v>19.2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D7-49FB-8591-86303864CF92}"/>
            </c:ext>
          </c:extLst>
        </c:ser>
        <c:ser>
          <c:idx val="3"/>
          <c:order val="3"/>
          <c:tx>
            <c:strRef>
              <c:f>Sheet1!$A$6</c:f>
              <c:strCache>
                <c:ptCount val="1"/>
                <c:pt idx="0">
                  <c:v>Pansexual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Sheet1!$B$2:$F$2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Sheet1!$B$6:$F$6</c:f>
              <c:numCache>
                <c:formatCode>0.0</c:formatCode>
                <c:ptCount val="5"/>
                <c:pt idx="0">
                  <c:v>9.9</c:v>
                </c:pt>
                <c:pt idx="1">
                  <c:v>3.5</c:v>
                </c:pt>
                <c:pt idx="2">
                  <c:v>23.6</c:v>
                </c:pt>
                <c:pt idx="3">
                  <c:v>14.3</c:v>
                </c:pt>
                <c:pt idx="4">
                  <c:v>21.1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7D7-49FB-8591-86303864CF92}"/>
            </c:ext>
          </c:extLst>
        </c:ser>
        <c:ser>
          <c:idx val="4"/>
          <c:order val="4"/>
          <c:tx>
            <c:strRef>
              <c:f>Sheet1!$A$7</c:f>
              <c:strCache>
                <c:ptCount val="1"/>
                <c:pt idx="0">
                  <c:v>Queer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Sheet1!$B$2:$F$2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Sheet1!$B$7:$F$7</c:f>
              <c:numCache>
                <c:formatCode>0.0</c:formatCode>
                <c:ptCount val="5"/>
                <c:pt idx="0">
                  <c:v>7.1</c:v>
                </c:pt>
                <c:pt idx="1">
                  <c:v>2.2000000000000002</c:v>
                </c:pt>
                <c:pt idx="2">
                  <c:v>5.6</c:v>
                </c:pt>
                <c:pt idx="3">
                  <c:v>12.1</c:v>
                </c:pt>
                <c:pt idx="4">
                  <c:v>17.100000000000001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D7-49FB-8591-86303864CF92}"/>
            </c:ext>
          </c:extLst>
        </c:ser>
        <c:ser>
          <c:idx val="5"/>
          <c:order val="5"/>
          <c:tx>
            <c:strRef>
              <c:f>Sheet1!$A$8</c:f>
              <c:strCache>
                <c:ptCount val="1"/>
                <c:pt idx="0">
                  <c:v>Asexual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Sheet1!$B$2:$F$2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Sheet1!$B$8:$F$8</c:f>
              <c:numCache>
                <c:formatCode>0.0</c:formatCode>
                <c:ptCount val="5"/>
                <c:pt idx="0">
                  <c:v>4.5</c:v>
                </c:pt>
                <c:pt idx="1">
                  <c:v>1.7</c:v>
                </c:pt>
                <c:pt idx="2">
                  <c:v>4.2</c:v>
                </c:pt>
                <c:pt idx="3">
                  <c:v>3.9</c:v>
                </c:pt>
                <c:pt idx="4">
                  <c:v>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7D7-49FB-8591-86303864CF92}"/>
            </c:ext>
          </c:extLst>
        </c:ser>
        <c:ser>
          <c:idx val="6"/>
          <c:order val="6"/>
          <c:tx>
            <c:strRef>
              <c:f>Sheet1!$A$9</c:f>
              <c:strCache>
                <c:ptCount val="1"/>
                <c:pt idx="0">
                  <c:v>Something else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Sheet1!$B$2:$F$2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Sheet1!$B$9:$F$9</c:f>
              <c:numCache>
                <c:formatCode>0.0</c:formatCode>
                <c:ptCount val="5"/>
                <c:pt idx="0">
                  <c:v>10.7</c:v>
                </c:pt>
                <c:pt idx="1">
                  <c:v>12.1</c:v>
                </c:pt>
                <c:pt idx="2">
                  <c:v>29.2</c:v>
                </c:pt>
                <c:pt idx="3">
                  <c:v>24.1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7D7-49FB-8591-86303864CF9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710836432"/>
        <c:axId val="1710510960"/>
      </c:barChart>
      <c:catAx>
        <c:axId val="171083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1710510960"/>
        <c:crosses val="autoZero"/>
        <c:auto val="1"/>
        <c:lblAlgn val="ctr"/>
        <c:lblOffset val="100"/>
        <c:noMultiLvlLbl val="0"/>
      </c:catAx>
      <c:valAx>
        <c:axId val="1710510960"/>
        <c:scaling>
          <c:orientation val="minMax"/>
        </c:scaling>
        <c:delete val="1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cap="none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r>
                  <a:rPr lang="en-GB" sz="1200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cap="none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crossAx val="1710836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9.7042669203743506E-2"/>
          <c:y val="4.7465989131055403E-2"/>
          <c:w val="0.90295735760302687"/>
          <c:h val="3.27505699364581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750208423233"/>
          <c:y val="0.1837137288532"/>
          <c:w val="0.87194190308799702"/>
          <c:h val="0.74499914243392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Sheet1!$A$367</c:f>
              <c:strCache>
                <c:ptCount val="1"/>
                <c:pt idx="0">
                  <c:v>Past 12 months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C98-426C-831E-47D6DB5CF3DD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C98-426C-831E-47D6DB5CF3DD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C98-426C-831E-47D6DB5CF3DD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C98-426C-831E-47D6DB5CF3DD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C98-426C-831E-47D6DB5CF3DD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C98-426C-831E-47D6DB5CF3D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Sheet1!$B$366:$D$366</c:f>
              <c:strCache>
                <c:ptCount val="3"/>
                <c:pt idx="0">
                  <c:v>Verbal</c:v>
                </c:pt>
                <c:pt idx="1">
                  <c:v>Physical</c:v>
                </c:pt>
                <c:pt idx="2">
                  <c:v>Sexual</c:v>
                </c:pt>
              </c:strCache>
            </c:strRef>
          </c:cat>
          <c:val>
            <c:numRef>
              <c:f>Sheet1!$B$367:$D$367</c:f>
              <c:numCache>
                <c:formatCode>0.0</c:formatCode>
                <c:ptCount val="3"/>
                <c:pt idx="0">
                  <c:v>40.799999999999997</c:v>
                </c:pt>
                <c:pt idx="1">
                  <c:v>9.6999999999999993</c:v>
                </c:pt>
                <c:pt idx="2">
                  <c:v>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C98-426C-831E-47D6DB5CF3DD}"/>
            </c:ext>
          </c:extLst>
        </c:ser>
        <c:ser>
          <c:idx val="1"/>
          <c:order val="1"/>
          <c:tx>
            <c:strRef>
              <c:f>Sheet1!$A$368</c:f>
              <c:strCache>
                <c:ptCount val="1"/>
                <c:pt idx="0">
                  <c:v>Ever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Sheet1!$B$366:$D$366</c:f>
              <c:strCache>
                <c:ptCount val="3"/>
                <c:pt idx="0">
                  <c:v>Verbal</c:v>
                </c:pt>
                <c:pt idx="1">
                  <c:v>Physical</c:v>
                </c:pt>
                <c:pt idx="2">
                  <c:v>Sexual</c:v>
                </c:pt>
              </c:strCache>
            </c:strRef>
          </c:cat>
          <c:val>
            <c:numRef>
              <c:f>Sheet1!$B$368:$D$368</c:f>
              <c:numCache>
                <c:formatCode>0.0</c:formatCode>
                <c:ptCount val="3"/>
                <c:pt idx="0">
                  <c:v>57.6</c:v>
                </c:pt>
                <c:pt idx="1">
                  <c:v>15.4</c:v>
                </c:pt>
                <c:pt idx="2">
                  <c:v>29.5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C98-426C-831E-47D6DB5CF3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81376"/>
        <c:axId val="1691483696"/>
      </c:barChart>
      <c:catAx>
        <c:axId val="169148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3696"/>
        <c:crosses val="autoZero"/>
        <c:auto val="1"/>
        <c:lblAlgn val="ctr"/>
        <c:lblOffset val="100"/>
        <c:noMultiLvlLbl val="0"/>
      </c:catAx>
      <c:valAx>
        <c:axId val="169148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54564313481401E-2"/>
          <c:y val="0"/>
          <c:w val="0.92212986263315"/>
          <c:h val="0.1014280023297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Sheet1!$A$387</c:f>
              <c:strCache>
                <c:ptCount val="1"/>
                <c:pt idx="0">
                  <c:v>Verbal harassment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138-4551-AFFB-1A9C77F34CF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Sheet1!$B$386:$F$386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Sheet1!$B$387:$F$387</c:f>
              <c:numCache>
                <c:formatCode>0.0</c:formatCode>
                <c:ptCount val="5"/>
                <c:pt idx="0">
                  <c:v>30.2</c:v>
                </c:pt>
                <c:pt idx="1">
                  <c:v>45</c:v>
                </c:pt>
                <c:pt idx="2">
                  <c:v>71.2</c:v>
                </c:pt>
                <c:pt idx="3">
                  <c:v>63.3</c:v>
                </c:pt>
                <c:pt idx="4">
                  <c:v>52.8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38-4551-AFFB-1A9C77F34CF4}"/>
            </c:ext>
          </c:extLst>
        </c:ser>
        <c:ser>
          <c:idx val="1"/>
          <c:order val="1"/>
          <c:tx>
            <c:strRef>
              <c:f>Sheet1!$A$388</c:f>
              <c:strCache>
                <c:ptCount val="1"/>
                <c:pt idx="0">
                  <c:v>Physical harassment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Sheet1!$B$386:$F$386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Sheet1!$B$388:$F$388</c:f>
              <c:numCache>
                <c:formatCode>0.0</c:formatCode>
                <c:ptCount val="5"/>
                <c:pt idx="0">
                  <c:v>5.7</c:v>
                </c:pt>
                <c:pt idx="1">
                  <c:v>12</c:v>
                </c:pt>
                <c:pt idx="2">
                  <c:v>15.9</c:v>
                </c:pt>
                <c:pt idx="3">
                  <c:v>16.8</c:v>
                </c:pt>
                <c:pt idx="4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138-4551-AFFB-1A9C77F34CF4}"/>
            </c:ext>
          </c:extLst>
        </c:ser>
        <c:ser>
          <c:idx val="2"/>
          <c:order val="2"/>
          <c:tx>
            <c:strRef>
              <c:f>Sheet1!$A$389</c:f>
              <c:strCache>
                <c:ptCount val="1"/>
                <c:pt idx="0">
                  <c:v>Sexual harassment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Sheet1!$B$386:$F$386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Sheet1!$B$389:$F$389</c:f>
              <c:numCache>
                <c:formatCode>0.0</c:formatCode>
                <c:ptCount val="5"/>
                <c:pt idx="0">
                  <c:v>20.8</c:v>
                </c:pt>
                <c:pt idx="1">
                  <c:v>21.1</c:v>
                </c:pt>
                <c:pt idx="2">
                  <c:v>44.8</c:v>
                </c:pt>
                <c:pt idx="3">
                  <c:v>23.2</c:v>
                </c:pt>
                <c:pt idx="4">
                  <c:v>27.7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138-4551-AFFB-1A9C77F34C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16432128"/>
        <c:axId val="1816434960"/>
      </c:barChart>
      <c:catAx>
        <c:axId val="181643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6434960"/>
        <c:crosses val="autoZero"/>
        <c:auto val="1"/>
        <c:lblAlgn val="ctr"/>
        <c:lblOffset val="100"/>
        <c:noMultiLvlLbl val="0"/>
      </c:catAx>
      <c:valAx>
        <c:axId val="1816434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6432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009496769276602"/>
          <c:y val="0"/>
          <c:w val="0.59665983975201697"/>
          <c:h val="0.112475298695771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3490759753593431E-2"/>
          <c:y val="0.13130111231936273"/>
          <c:w val="0.9104996577686516"/>
          <c:h val="0.777184744585795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Sheet1!$A$406</c:f>
              <c:strCache>
                <c:ptCount val="1"/>
                <c:pt idx="0">
                  <c:v>Verbal harassment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Sheet1!$B$405:$H$405</c:f>
              <c:strCache>
                <c:ptCount val="7"/>
                <c:pt idx="0">
                  <c:v>Lesbian</c:v>
                </c:pt>
                <c:pt idx="1">
                  <c:v>Gay</c:v>
                </c:pt>
                <c:pt idx="2">
                  <c:v>Bisexual</c:v>
                </c:pt>
                <c:pt idx="3">
                  <c:v>Pansexual</c:v>
                </c:pt>
                <c:pt idx="4">
                  <c:v>Queer</c:v>
                </c:pt>
                <c:pt idx="5">
                  <c:v>Asexual</c:v>
                </c:pt>
                <c:pt idx="6">
                  <c:v>Something else</c:v>
                </c:pt>
              </c:strCache>
            </c:strRef>
          </c:cat>
          <c:val>
            <c:numRef>
              <c:f>Sheet1!$B$406:$H$406</c:f>
              <c:numCache>
                <c:formatCode>0.0</c:formatCode>
                <c:ptCount val="7"/>
                <c:pt idx="0">
                  <c:v>44.2</c:v>
                </c:pt>
                <c:pt idx="1">
                  <c:v>49.4</c:v>
                </c:pt>
                <c:pt idx="2">
                  <c:v>33.799999999999997</c:v>
                </c:pt>
                <c:pt idx="3">
                  <c:v>47.7</c:v>
                </c:pt>
                <c:pt idx="4">
                  <c:v>46.4</c:v>
                </c:pt>
                <c:pt idx="5">
                  <c:v>32.6</c:v>
                </c:pt>
                <c:pt idx="6">
                  <c:v>38.5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11-4A76-BD04-88F0442F2EE1}"/>
            </c:ext>
          </c:extLst>
        </c:ser>
        <c:ser>
          <c:idx val="1"/>
          <c:order val="1"/>
          <c:tx>
            <c:strRef>
              <c:f>Sheet1!$A$407</c:f>
              <c:strCache>
                <c:ptCount val="1"/>
                <c:pt idx="0">
                  <c:v>Physical harassment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Sheet1!$B$405:$H$405</c:f>
              <c:strCache>
                <c:ptCount val="7"/>
                <c:pt idx="0">
                  <c:v>Lesbian</c:v>
                </c:pt>
                <c:pt idx="1">
                  <c:v>Gay</c:v>
                </c:pt>
                <c:pt idx="2">
                  <c:v>Bisexual</c:v>
                </c:pt>
                <c:pt idx="3">
                  <c:v>Pansexual</c:v>
                </c:pt>
                <c:pt idx="4">
                  <c:v>Queer</c:v>
                </c:pt>
                <c:pt idx="5">
                  <c:v>Asexual</c:v>
                </c:pt>
                <c:pt idx="6">
                  <c:v>Something else</c:v>
                </c:pt>
              </c:strCache>
            </c:strRef>
          </c:cat>
          <c:val>
            <c:numRef>
              <c:f>Sheet1!$B$407:$H$407</c:f>
              <c:numCache>
                <c:formatCode>0.0</c:formatCode>
                <c:ptCount val="7"/>
                <c:pt idx="0">
                  <c:v>9.5</c:v>
                </c:pt>
                <c:pt idx="1">
                  <c:v>13.2</c:v>
                </c:pt>
                <c:pt idx="2">
                  <c:v>7.2</c:v>
                </c:pt>
                <c:pt idx="3">
                  <c:v>13.2</c:v>
                </c:pt>
                <c:pt idx="4">
                  <c:v>10.199999999999999</c:v>
                </c:pt>
                <c:pt idx="5">
                  <c:v>5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411-4A76-BD04-88F0442F2EE1}"/>
            </c:ext>
          </c:extLst>
        </c:ser>
        <c:ser>
          <c:idx val="2"/>
          <c:order val="2"/>
          <c:tx>
            <c:strRef>
              <c:f>Sheet1!$A$408</c:f>
              <c:strCache>
                <c:ptCount val="1"/>
                <c:pt idx="0">
                  <c:v>Sexual harassment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Sheet1!$B$405:$H$405</c:f>
              <c:strCache>
                <c:ptCount val="7"/>
                <c:pt idx="0">
                  <c:v>Lesbian</c:v>
                </c:pt>
                <c:pt idx="1">
                  <c:v>Gay</c:v>
                </c:pt>
                <c:pt idx="2">
                  <c:v>Bisexual</c:v>
                </c:pt>
                <c:pt idx="3">
                  <c:v>Pansexual</c:v>
                </c:pt>
                <c:pt idx="4">
                  <c:v>Queer</c:v>
                </c:pt>
                <c:pt idx="5">
                  <c:v>Asexual</c:v>
                </c:pt>
                <c:pt idx="6">
                  <c:v>Something else</c:v>
                </c:pt>
              </c:strCache>
            </c:strRef>
          </c:cat>
          <c:val>
            <c:numRef>
              <c:f>Sheet1!$B$408:$H$408</c:f>
              <c:numCache>
                <c:formatCode>0.0</c:formatCode>
                <c:ptCount val="7"/>
                <c:pt idx="0">
                  <c:v>25.3</c:v>
                </c:pt>
                <c:pt idx="1">
                  <c:v>21.9</c:v>
                </c:pt>
                <c:pt idx="2">
                  <c:v>21.4</c:v>
                </c:pt>
                <c:pt idx="3">
                  <c:v>24.2</c:v>
                </c:pt>
                <c:pt idx="4">
                  <c:v>27.4</c:v>
                </c:pt>
                <c:pt idx="5">
                  <c:v>15.6</c:v>
                </c:pt>
                <c:pt idx="6">
                  <c:v>23.5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411-4A76-BD04-88F0442F2E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16639456"/>
        <c:axId val="1817112832"/>
      </c:barChart>
      <c:catAx>
        <c:axId val="1816639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7112832"/>
        <c:crosses val="autoZero"/>
        <c:auto val="1"/>
        <c:lblAlgn val="ctr"/>
        <c:lblOffset val="100"/>
        <c:noMultiLvlLbl val="0"/>
      </c:catAx>
      <c:valAx>
        <c:axId val="1817112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6639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1688877034589568"/>
          <c:y val="0"/>
          <c:w val="0.66994262647650948"/>
          <c:h val="0.127550547178019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750208423233"/>
          <c:y val="0.1837137288532"/>
          <c:w val="0.87194190308799702"/>
          <c:h val="0.74499914243392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Sheet1!$A$470</c:f>
              <c:strCache>
                <c:ptCount val="1"/>
                <c:pt idx="0">
                  <c:v>Verbal harassment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2E-4817-8FB9-BF1EC1884968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92E-4817-8FB9-BF1EC1884968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92E-4817-8FB9-BF1EC1884968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92E-4817-8FB9-BF1EC1884968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692E-4817-8FB9-BF1EC1884968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692E-4817-8FB9-BF1EC188496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Sheet1!$B$469:$D$469</c:f>
              <c:strCache>
                <c:ptCount val="3"/>
                <c:pt idx="0">
                  <c:v>Secondary school</c:v>
                </c:pt>
                <c:pt idx="1">
                  <c:v>TAFE</c:v>
                </c:pt>
                <c:pt idx="2">
                  <c:v>University</c:v>
                </c:pt>
              </c:strCache>
            </c:strRef>
          </c:cat>
          <c:val>
            <c:numRef>
              <c:f>Sheet1!$B$470:$D$470</c:f>
              <c:numCache>
                <c:formatCode>General</c:formatCode>
                <c:ptCount val="3"/>
                <c:pt idx="0">
                  <c:v>28.1</c:v>
                </c:pt>
                <c:pt idx="1">
                  <c:v>9.5</c:v>
                </c:pt>
                <c:pt idx="2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92E-4817-8FB9-BF1EC1884968}"/>
            </c:ext>
          </c:extLst>
        </c:ser>
        <c:ser>
          <c:idx val="1"/>
          <c:order val="1"/>
          <c:tx>
            <c:strRef>
              <c:f>Sheet1!$A$471</c:f>
              <c:strCache>
                <c:ptCount val="1"/>
                <c:pt idx="0">
                  <c:v>Physical harassment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Sheet1!$B$469:$D$469</c:f>
              <c:strCache>
                <c:ptCount val="3"/>
                <c:pt idx="0">
                  <c:v>Secondary school</c:v>
                </c:pt>
                <c:pt idx="1">
                  <c:v>TAFE</c:v>
                </c:pt>
                <c:pt idx="2">
                  <c:v>University</c:v>
                </c:pt>
              </c:strCache>
            </c:strRef>
          </c:cat>
          <c:val>
            <c:numRef>
              <c:f>Sheet1!$B$471:$D$471</c:f>
              <c:numCache>
                <c:formatCode>General</c:formatCode>
                <c:ptCount val="3"/>
                <c:pt idx="0">
                  <c:v>6.7</c:v>
                </c:pt>
                <c:pt idx="1">
                  <c:v>1.3</c:v>
                </c:pt>
                <c:pt idx="2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692E-4817-8FB9-BF1EC1884968}"/>
            </c:ext>
          </c:extLst>
        </c:ser>
        <c:ser>
          <c:idx val="2"/>
          <c:order val="2"/>
          <c:tx>
            <c:strRef>
              <c:f>Sheet1!$A$472</c:f>
              <c:strCache>
                <c:ptCount val="1"/>
                <c:pt idx="0">
                  <c:v>Sexual harassment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Sheet1!$B$469:$D$469</c:f>
              <c:strCache>
                <c:ptCount val="3"/>
                <c:pt idx="0">
                  <c:v>Secondary school</c:v>
                </c:pt>
                <c:pt idx="1">
                  <c:v>TAFE</c:v>
                </c:pt>
                <c:pt idx="2">
                  <c:v>University</c:v>
                </c:pt>
              </c:strCache>
            </c:strRef>
          </c:cat>
          <c:val>
            <c:numRef>
              <c:f>Sheet1!$B$472:$D$472</c:f>
              <c:numCache>
                <c:formatCode>General</c:formatCode>
                <c:ptCount val="3"/>
                <c:pt idx="0">
                  <c:v>8.6</c:v>
                </c:pt>
                <c:pt idx="1">
                  <c:v>5.2</c:v>
                </c:pt>
                <c:pt idx="2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692E-4817-8FB9-BF1EC18849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81376"/>
        <c:axId val="1691483696"/>
      </c:barChart>
      <c:catAx>
        <c:axId val="169148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3696"/>
        <c:crosses val="autoZero"/>
        <c:auto val="1"/>
        <c:lblAlgn val="ctr"/>
        <c:lblOffset val="100"/>
        <c:noMultiLvlLbl val="0"/>
      </c:catAx>
      <c:valAx>
        <c:axId val="169148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5323347414996135E-2"/>
          <c:y val="3.5491538460380931E-2"/>
          <c:w val="0.92212986263315"/>
          <c:h val="0.1014280023297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Sheet1!$A$496</c:f>
              <c:strCache>
                <c:ptCount val="1"/>
                <c:pt idx="0">
                  <c:v>Verbal harassment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BFF-4C38-BAA2-26FF5FA80F5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Sheet1!$B$495:$F$495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Sheet1!$B$496:$F$496</c:f>
              <c:numCache>
                <c:formatCode>0.0</c:formatCode>
                <c:ptCount val="5"/>
                <c:pt idx="0">
                  <c:v>15</c:v>
                </c:pt>
                <c:pt idx="1">
                  <c:v>24.9</c:v>
                </c:pt>
                <c:pt idx="2">
                  <c:v>34.299999999999997</c:v>
                </c:pt>
                <c:pt idx="3">
                  <c:v>29.2</c:v>
                </c:pt>
                <c:pt idx="4">
                  <c:v>24.5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FF-4C38-BAA2-26FF5FA80F57}"/>
            </c:ext>
          </c:extLst>
        </c:ser>
        <c:ser>
          <c:idx val="1"/>
          <c:order val="1"/>
          <c:tx>
            <c:strRef>
              <c:f>Sheet1!$A$497</c:f>
              <c:strCache>
                <c:ptCount val="1"/>
                <c:pt idx="0">
                  <c:v>Physical harassment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Sheet1!$B$495:$F$495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Sheet1!$B$497:$F$497</c:f>
              <c:numCache>
                <c:formatCode>0.0</c:formatCode>
                <c:ptCount val="5"/>
                <c:pt idx="0">
                  <c:v>2.7</c:v>
                </c:pt>
                <c:pt idx="1">
                  <c:v>6.6</c:v>
                </c:pt>
                <c:pt idx="2">
                  <c:v>6.4</c:v>
                </c:pt>
                <c:pt idx="3">
                  <c:v>7.1</c:v>
                </c:pt>
                <c:pt idx="4">
                  <c:v>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BFF-4C38-BAA2-26FF5FA80F57}"/>
            </c:ext>
          </c:extLst>
        </c:ser>
        <c:ser>
          <c:idx val="2"/>
          <c:order val="2"/>
          <c:tx>
            <c:strRef>
              <c:f>Sheet1!$A$498</c:f>
              <c:strCache>
                <c:ptCount val="1"/>
                <c:pt idx="0">
                  <c:v>Sexual harassment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Sheet1!$B$495:$F$495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Sheet1!$B$498:$F$498</c:f>
              <c:numCache>
                <c:formatCode>0.0</c:formatCode>
                <c:ptCount val="5"/>
                <c:pt idx="0">
                  <c:v>5.7</c:v>
                </c:pt>
                <c:pt idx="1">
                  <c:v>7.9</c:v>
                </c:pt>
                <c:pt idx="2">
                  <c:v>14.9</c:v>
                </c:pt>
                <c:pt idx="3">
                  <c:v>6.4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BFF-4C38-BAA2-26FF5FA80F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90752"/>
        <c:axId val="1691899744"/>
      </c:barChart>
      <c:catAx>
        <c:axId val="169149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899744"/>
        <c:crosses val="autoZero"/>
        <c:auto val="1"/>
        <c:lblAlgn val="ctr"/>
        <c:lblOffset val="100"/>
        <c:noMultiLvlLbl val="0"/>
      </c:catAx>
      <c:valAx>
        <c:axId val="1691899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90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3850793448173901"/>
          <c:y val="0"/>
          <c:w val="0.65244215420171403"/>
          <c:h val="0.1184211023622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Sheet1!$A$689</c:f>
              <c:strCache>
                <c:ptCount val="1"/>
                <c:pt idx="0">
                  <c:v>Low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046-4BB7-B7E4-919F8DC3595A}"/>
              </c:ext>
            </c:extLst>
          </c:dPt>
          <c:dPt>
            <c:idx val="3"/>
            <c:invertIfNegative val="0"/>
            <c:bubble3D val="0"/>
            <c:spPr>
              <a:solidFill>
                <a:srgbClr val="ED7D3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046-4BB7-B7E4-919F8DC3595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046-4BB7-B7E4-919F8DC3595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046-4BB7-B7E4-919F8DC3595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Sheet1!$B$688:$C$688</c:f>
              <c:strCache>
                <c:ptCount val="2"/>
                <c:pt idx="0">
                  <c:v>Writing Themselves In 4 (16-17 years)</c:v>
                </c:pt>
                <c:pt idx="1">
                  <c:v>General population (16-17 years), Lawrence et. al 2015</c:v>
                </c:pt>
              </c:strCache>
            </c:strRef>
          </c:cat>
          <c:val>
            <c:numRef>
              <c:f>Sheet1!$B$689:$C$689</c:f>
              <c:numCache>
                <c:formatCode>0.0</c:formatCode>
                <c:ptCount val="2"/>
                <c:pt idx="0">
                  <c:v>4.4000000000000004</c:v>
                </c:pt>
                <c:pt idx="1">
                  <c:v>43.6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046-4BB7-B7E4-919F8DC3595A}"/>
            </c:ext>
          </c:extLst>
        </c:ser>
        <c:ser>
          <c:idx val="1"/>
          <c:order val="1"/>
          <c:tx>
            <c:strRef>
              <c:f>Sheet1!$A$690</c:f>
              <c:strCache>
                <c:ptCount val="1"/>
                <c:pt idx="0">
                  <c:v>Moderate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Sheet1!$B$688:$C$688</c:f>
              <c:strCache>
                <c:ptCount val="2"/>
                <c:pt idx="0">
                  <c:v>Writing Themselves In 4 (16-17 years)</c:v>
                </c:pt>
                <c:pt idx="1">
                  <c:v>General population (16-17 years), Lawrence et. al 2015</c:v>
                </c:pt>
              </c:strCache>
            </c:strRef>
          </c:cat>
          <c:val>
            <c:numRef>
              <c:f>Sheet1!$B$690:$C$690</c:f>
              <c:numCache>
                <c:formatCode>0.0</c:formatCode>
                <c:ptCount val="2"/>
                <c:pt idx="0">
                  <c:v>12.3</c:v>
                </c:pt>
                <c:pt idx="1">
                  <c:v>29.2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E046-4BB7-B7E4-919F8DC3595A}"/>
            </c:ext>
          </c:extLst>
        </c:ser>
        <c:ser>
          <c:idx val="2"/>
          <c:order val="2"/>
          <c:tx>
            <c:strRef>
              <c:f>Sheet1!$A$691</c:f>
              <c:strCache>
                <c:ptCount val="1"/>
                <c:pt idx="0">
                  <c:v>High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Sheet1!$B$688:$C$688</c:f>
              <c:strCache>
                <c:ptCount val="2"/>
                <c:pt idx="0">
                  <c:v>Writing Themselves In 4 (16-17 years)</c:v>
                </c:pt>
                <c:pt idx="1">
                  <c:v>General population (16-17 years), Lawrence et. al 2015</c:v>
                </c:pt>
              </c:strCache>
            </c:strRef>
          </c:cat>
          <c:val>
            <c:numRef>
              <c:f>Sheet1!$B$691:$C$691</c:f>
              <c:numCache>
                <c:formatCode>0.0</c:formatCode>
                <c:ptCount val="2"/>
                <c:pt idx="0">
                  <c:v>29.4</c:v>
                </c:pt>
                <c:pt idx="1">
                  <c:v>16.2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046-4BB7-B7E4-919F8DC3595A}"/>
            </c:ext>
          </c:extLst>
        </c:ser>
        <c:ser>
          <c:idx val="3"/>
          <c:order val="3"/>
          <c:tx>
            <c:strRef>
              <c:f>Sheet1!$A$692</c:f>
              <c:strCache>
                <c:ptCount val="1"/>
                <c:pt idx="0">
                  <c:v>Very high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Sheet1!$B$688:$C$688</c:f>
              <c:strCache>
                <c:ptCount val="2"/>
                <c:pt idx="0">
                  <c:v>Writing Themselves In 4 (16-17 years)</c:v>
                </c:pt>
                <c:pt idx="1">
                  <c:v>General population (16-17 years), Lawrence et. al 2015</c:v>
                </c:pt>
              </c:strCache>
            </c:strRef>
          </c:cat>
          <c:val>
            <c:numRef>
              <c:f>Sheet1!$B$692:$C$692</c:f>
              <c:numCache>
                <c:formatCode>0.0</c:formatCode>
                <c:ptCount val="2"/>
                <c:pt idx="0">
                  <c:v>54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046-4BB7-B7E4-919F8DC359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10465968"/>
        <c:axId val="1710681888"/>
      </c:barChart>
      <c:catAx>
        <c:axId val="171046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0681888"/>
        <c:crosses val="autoZero"/>
        <c:auto val="1"/>
        <c:lblAlgn val="ctr"/>
        <c:lblOffset val="100"/>
        <c:noMultiLvlLbl val="0"/>
      </c:catAx>
      <c:valAx>
        <c:axId val="1710681888"/>
        <c:scaling>
          <c:orientation val="minMax"/>
          <c:max val="6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Participants (%)</a:t>
                </a:r>
              </a:p>
            </c:rich>
          </c:tx>
          <c:layout>
            <c:manualLayout>
              <c:xMode val="edge"/>
              <c:yMode val="edge"/>
              <c:x val="1.2323786880267047E-2"/>
              <c:y val="0.407906164225048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0465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400" u="none"/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750208423233"/>
          <c:y val="0.1837137288532"/>
          <c:w val="0.87194190308799702"/>
          <c:h val="0.74499914243392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Sheet1!$B$763</c:f>
              <c:strCache>
                <c:ptCount val="1"/>
                <c:pt idx="0">
                  <c:v>Writing Themselves In 4 (16-17 years)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0B-4F02-9069-CEC01F4281F8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A0B-4F02-9069-CEC01F4281F8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A0B-4F02-9069-CEC01F4281F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Sheet1!$A$764:$A$766</c:f>
              <c:strCache>
                <c:ptCount val="3"/>
                <c:pt idx="0">
                  <c:v>Suicidal ideation (past 12 months)</c:v>
                </c:pt>
                <c:pt idx="1">
                  <c:v>Suicide attempt (past 12 months)</c:v>
                </c:pt>
                <c:pt idx="2">
                  <c:v>Suicide attempt (ever)</c:v>
                </c:pt>
              </c:strCache>
            </c:strRef>
          </c:cat>
          <c:val>
            <c:numRef>
              <c:f>Sheet1!$B$764:$B$766</c:f>
              <c:numCache>
                <c:formatCode>0.0</c:formatCode>
                <c:ptCount val="3"/>
                <c:pt idx="0">
                  <c:v>59.1</c:v>
                </c:pt>
                <c:pt idx="1">
                  <c:v>11</c:v>
                </c:pt>
                <c:pt idx="2">
                  <c:v>25.6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A0B-4F02-9069-CEC01F4281F8}"/>
            </c:ext>
          </c:extLst>
        </c:ser>
        <c:ser>
          <c:idx val="1"/>
          <c:order val="1"/>
          <c:tx>
            <c:strRef>
              <c:f>Sheet1!$C$763</c:f>
              <c:strCache>
                <c:ptCount val="1"/>
                <c:pt idx="0">
                  <c:v>General population (16-17 years), Lawrence et al. 2015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Sheet1!$A$764:$A$766</c:f>
              <c:strCache>
                <c:ptCount val="3"/>
                <c:pt idx="0">
                  <c:v>Suicidal ideation (past 12 months)</c:v>
                </c:pt>
                <c:pt idx="1">
                  <c:v>Suicide attempt (past 12 months)</c:v>
                </c:pt>
                <c:pt idx="2">
                  <c:v>Suicide attempt (ever)</c:v>
                </c:pt>
              </c:strCache>
            </c:strRef>
          </c:cat>
          <c:val>
            <c:numRef>
              <c:f>Sheet1!$C$764:$C$766</c:f>
              <c:numCache>
                <c:formatCode>0.0</c:formatCode>
                <c:ptCount val="3"/>
                <c:pt idx="0">
                  <c:v>11.2</c:v>
                </c:pt>
                <c:pt idx="1">
                  <c:v>3.8</c:v>
                </c:pt>
                <c:pt idx="2">
                  <c:v>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A0B-4F02-9069-CEC01F4281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81376"/>
        <c:axId val="1691483696"/>
      </c:barChart>
      <c:catAx>
        <c:axId val="169148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3696"/>
        <c:crosses val="autoZero"/>
        <c:auto val="1"/>
        <c:lblAlgn val="ctr"/>
        <c:lblOffset val="100"/>
        <c:noMultiLvlLbl val="0"/>
      </c:catAx>
      <c:valAx>
        <c:axId val="169148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54564313481401E-2"/>
          <c:y val="0"/>
          <c:w val="0.92212986263315"/>
          <c:h val="0.1014280023297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836155514005566"/>
          <c:y val="9.7753173710429075E-2"/>
          <c:w val="0.86711224642070239"/>
          <c:h val="0.812532540575285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Sheet1!$A$860</c:f>
              <c:strCache>
                <c:ptCount val="1"/>
                <c:pt idx="0">
                  <c:v>Self-harm  (past 12 months)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53-4327-8E8E-2AB883554F4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Sheet1!$B$859:$F$859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Sheet1!$B$860:$F$860</c:f>
              <c:numCache>
                <c:formatCode>0.0</c:formatCode>
                <c:ptCount val="5"/>
                <c:pt idx="0">
                  <c:v>39.6</c:v>
                </c:pt>
                <c:pt idx="1">
                  <c:v>23.1</c:v>
                </c:pt>
                <c:pt idx="2">
                  <c:v>48</c:v>
                </c:pt>
                <c:pt idx="3">
                  <c:v>55.5</c:v>
                </c:pt>
                <c:pt idx="4">
                  <c:v>53.9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53-4327-8E8E-2AB883554F49}"/>
            </c:ext>
          </c:extLst>
        </c:ser>
        <c:ser>
          <c:idx val="1"/>
          <c:order val="1"/>
          <c:tx>
            <c:strRef>
              <c:f>Sheet1!$A$861</c:f>
              <c:strCache>
                <c:ptCount val="1"/>
                <c:pt idx="0">
                  <c:v>Self-harm  (ever)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Sheet1!$B$859:$F$859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Sheet1!$B$861:$F$861</c:f>
              <c:numCache>
                <c:formatCode>0.0</c:formatCode>
                <c:ptCount val="5"/>
                <c:pt idx="0">
                  <c:v>63.3</c:v>
                </c:pt>
                <c:pt idx="1">
                  <c:v>38.6</c:v>
                </c:pt>
                <c:pt idx="2">
                  <c:v>68</c:v>
                </c:pt>
                <c:pt idx="3">
                  <c:v>85.8</c:v>
                </c:pt>
                <c:pt idx="4">
                  <c:v>76.099999999999994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B53-4327-8E8E-2AB883554F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84579040"/>
        <c:axId val="1784581360"/>
      </c:barChart>
      <c:catAx>
        <c:axId val="1784579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4581360"/>
        <c:crosses val="autoZero"/>
        <c:auto val="1"/>
        <c:lblAlgn val="ctr"/>
        <c:lblOffset val="100"/>
        <c:noMultiLvlLbl val="0"/>
      </c:catAx>
      <c:valAx>
        <c:axId val="1784581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4579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6.86081810344648E-3"/>
          <c:y val="0"/>
          <c:w val="0.99287303021749196"/>
          <c:h val="5.84212365499535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Sheet1!$A$898</c:f>
              <c:strCache>
                <c:ptCount val="1"/>
                <c:pt idx="0">
                  <c:v>Any suicidal ideation, planning, attempts or self-harm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C5-4F5F-84E7-06CAF82DAC2A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8C5-4F5F-84E7-06CAF82DAC2A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8C5-4F5F-84E7-06CAF82DAC2A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8C5-4F5F-84E7-06CAF82DAC2A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8C5-4F5F-84E7-06CAF82DAC2A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28C5-4F5F-84E7-06CAF82DAC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Sheet1!$B$897:$F$897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Sheet1!$B$898:$F$898</c:f>
              <c:numCache>
                <c:formatCode>0.0</c:formatCode>
                <c:ptCount val="5"/>
                <c:pt idx="0">
                  <c:v>67.599999999999994</c:v>
                </c:pt>
                <c:pt idx="1">
                  <c:v>52.5</c:v>
                </c:pt>
                <c:pt idx="2">
                  <c:v>85.3</c:v>
                </c:pt>
                <c:pt idx="3">
                  <c:v>81</c:v>
                </c:pt>
                <c:pt idx="4">
                  <c:v>79.3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8C5-4F5F-84E7-06CAF82DAC2A}"/>
            </c:ext>
          </c:extLst>
        </c:ser>
        <c:ser>
          <c:idx val="1"/>
          <c:order val="1"/>
          <c:tx>
            <c:strRef>
              <c:f>Sheet1!$A$899</c:f>
              <c:strCache>
                <c:ptCount val="1"/>
                <c:pt idx="0">
                  <c:v>Professional support service regarding suicide or self-harm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Sheet1!$B$897:$F$897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Sheet1!$B$899:$F$899</c:f>
              <c:numCache>
                <c:formatCode>0.0</c:formatCode>
                <c:ptCount val="5"/>
                <c:pt idx="0">
                  <c:v>37.200000000000003</c:v>
                </c:pt>
                <c:pt idx="1">
                  <c:v>27.1</c:v>
                </c:pt>
                <c:pt idx="2">
                  <c:v>46.9</c:v>
                </c:pt>
                <c:pt idx="3">
                  <c:v>50.6</c:v>
                </c:pt>
                <c:pt idx="4">
                  <c:v>42.7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8C5-4F5F-84E7-06CAF82DAC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968736"/>
        <c:axId val="1691628048"/>
      </c:barChart>
      <c:catAx>
        <c:axId val="1691968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628048"/>
        <c:crosses val="autoZero"/>
        <c:auto val="1"/>
        <c:lblAlgn val="ctr"/>
        <c:lblOffset val="100"/>
        <c:noMultiLvlLbl val="0"/>
      </c:catAx>
      <c:valAx>
        <c:axId val="169162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968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6.8694115722094634E-2"/>
          <c:y val="0"/>
          <c:w val="0.93130588427790539"/>
          <c:h val="0.123403166661929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3C-4F6B-BE5C-7308AA5AF74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83C-4F6B-BE5C-7308AA5AF74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83C-4F6B-BE5C-7308AA5AF742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83C-4F6B-BE5C-7308AA5AF742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83C-4F6B-BE5C-7308AA5AF742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83C-4F6B-BE5C-7308AA5AF742}"/>
              </c:ext>
            </c:extLst>
          </c:dPt>
          <c:dLbls>
            <c:dLbl>
              <c:idx val="0"/>
              <c:layout>
                <c:manualLayout>
                  <c:x val="-6.4806714005745902E-8"/>
                  <c:y val="0.1337233011737319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6,390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3086419753086"/>
                      <c:h val="0.104065440982875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883C-4F6B-BE5C-7308AA5AF742}"/>
                </c:ext>
              </c:extLst>
            </c:dLbl>
            <c:dLbl>
              <c:idx val="1"/>
              <c:layout>
                <c:manualLayout>
                  <c:x val="2.46514443837661E-3"/>
                  <c:y val="0.1536551242322700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67.8%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758032350985999"/>
                      <c:h val="0.12584056423543899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883C-4F6B-BE5C-7308AA5AF742}"/>
                </c:ext>
              </c:extLst>
            </c:dLbl>
            <c:dLbl>
              <c:idx val="2"/>
              <c:layout>
                <c:manualLayout>
                  <c:x val="1.65052490530337E-4"/>
                  <c:y val="0.10951093953411301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 algn="ctr" rtl="0"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>
                        <a:solidFill>
                          <a:schemeClr val="bg1"/>
                        </a:solidFill>
                      </a:rPr>
                      <a:t>38.1%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 rtl="0"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883C-4F6B-BE5C-7308AA5AF742}"/>
                </c:ext>
              </c:extLst>
            </c:dLbl>
            <c:dLbl>
              <c:idx val="3"/>
              <c:layout>
                <c:manualLayout>
                  <c:x val="0"/>
                  <c:y val="9.6533668484670501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bg1"/>
                        </a:solidFill>
                      </a:rPr>
                      <a:t>59.3%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883C-4F6B-BE5C-7308AA5AF7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[2]TIM_Mental_health_national!$S$648:$S$651</c:f>
              <c:strCache>
                <c:ptCount val="4"/>
                <c:pt idx="0">
                  <c:v>Writing Themselves In 4 Participants</c:v>
                </c:pt>
                <c:pt idx="1">
                  <c:v>Any suicidal ideation, planning, attempt or self-harm ideation or attempt</c:v>
                </c:pt>
                <c:pt idx="2">
                  <c:v>Any professional support service access</c:v>
                </c:pt>
                <c:pt idx="3">
                  <c:v>Professional support service improved situation last time accessed</c:v>
                </c:pt>
              </c:strCache>
            </c:strRef>
          </c:cat>
          <c:val>
            <c:numRef>
              <c:f>[2]TIM_Mental_health_national!$T$648:$T$651</c:f>
              <c:numCache>
                <c:formatCode>0.0</c:formatCode>
                <c:ptCount val="4"/>
                <c:pt idx="0" formatCode="#,##0.0">
                  <c:v>100</c:v>
                </c:pt>
                <c:pt idx="1">
                  <c:v>67.8</c:v>
                </c:pt>
                <c:pt idx="2">
                  <c:v>25.83</c:v>
                </c:pt>
                <c:pt idx="3">
                  <c:v>13.6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83C-4F6B-BE5C-7308AA5AF7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84108272"/>
        <c:axId val="1784110592"/>
      </c:barChart>
      <c:catAx>
        <c:axId val="178410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+mn-cs"/>
              </a:defRPr>
            </a:pPr>
            <a:endParaRPr lang="en-US"/>
          </a:p>
        </c:txPr>
        <c:crossAx val="1784110592"/>
        <c:crosses val="autoZero"/>
        <c:auto val="1"/>
        <c:lblAlgn val="ctr"/>
        <c:lblOffset val="100"/>
        <c:noMultiLvlLbl val="0"/>
      </c:catAx>
      <c:valAx>
        <c:axId val="178411059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4108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Sheet1!$A$25</c:f>
              <c:strCache>
                <c:ptCount val="1"/>
                <c:pt idx="0">
                  <c:v>Any of them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Sheet1!$B$24:$G$24</c:f>
              <c:strCache>
                <c:ptCount val="6"/>
                <c:pt idx="0">
                  <c:v>Family</c:v>
                </c:pt>
                <c:pt idx="1">
                  <c:v>Friends</c:v>
                </c:pt>
                <c:pt idx="2">
                  <c:v>Coworkers</c:v>
                </c:pt>
                <c:pt idx="3">
                  <c:v>Classmates</c:v>
                </c:pt>
                <c:pt idx="4">
                  <c:v>Teachers</c:v>
                </c:pt>
                <c:pt idx="5">
                  <c:v>Sports teammates</c:v>
                </c:pt>
              </c:strCache>
            </c:strRef>
          </c:cat>
          <c:val>
            <c:numRef>
              <c:f>Sheet1!$B$25:$G$25</c:f>
              <c:numCache>
                <c:formatCode>0.0</c:formatCode>
                <c:ptCount val="6"/>
                <c:pt idx="0">
                  <c:v>71.900000000000006</c:v>
                </c:pt>
                <c:pt idx="1">
                  <c:v>95.5</c:v>
                </c:pt>
                <c:pt idx="2">
                  <c:v>43.2</c:v>
                </c:pt>
                <c:pt idx="3">
                  <c:v>70.5</c:v>
                </c:pt>
                <c:pt idx="4">
                  <c:v>36</c:v>
                </c:pt>
                <c:pt idx="5">
                  <c:v>28.8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4E-4ADD-80CA-C0829229846D}"/>
            </c:ext>
          </c:extLst>
        </c:ser>
        <c:ser>
          <c:idx val="1"/>
          <c:order val="1"/>
          <c:tx>
            <c:strRef>
              <c:f>Sheet1!$A$26</c:f>
              <c:strCache>
                <c:ptCount val="1"/>
                <c:pt idx="0">
                  <c:v>A few of them/some of them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Sheet1!$B$24:$G$24</c:f>
              <c:strCache>
                <c:ptCount val="6"/>
                <c:pt idx="0">
                  <c:v>Family</c:v>
                </c:pt>
                <c:pt idx="1">
                  <c:v>Friends</c:v>
                </c:pt>
                <c:pt idx="2">
                  <c:v>Coworkers</c:v>
                </c:pt>
                <c:pt idx="3">
                  <c:v>Classmates</c:v>
                </c:pt>
                <c:pt idx="4">
                  <c:v>Teachers</c:v>
                </c:pt>
                <c:pt idx="5">
                  <c:v>Sports teammates</c:v>
                </c:pt>
              </c:strCache>
            </c:strRef>
          </c:cat>
          <c:val>
            <c:numRef>
              <c:f>Sheet1!$B$26:$G$26</c:f>
              <c:numCache>
                <c:formatCode>0.0</c:formatCode>
                <c:ptCount val="6"/>
                <c:pt idx="0">
                  <c:v>46</c:v>
                </c:pt>
                <c:pt idx="1">
                  <c:v>30.3</c:v>
                </c:pt>
                <c:pt idx="2">
                  <c:v>27.9</c:v>
                </c:pt>
                <c:pt idx="3">
                  <c:v>47.3</c:v>
                </c:pt>
                <c:pt idx="4">
                  <c:v>25.3</c:v>
                </c:pt>
                <c:pt idx="5">
                  <c:v>17.8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4E-4ADD-80CA-C0829229846D}"/>
            </c:ext>
          </c:extLst>
        </c:ser>
        <c:ser>
          <c:idx val="2"/>
          <c:order val="2"/>
          <c:tx>
            <c:strRef>
              <c:f>Sheet1!$A$27</c:f>
              <c:strCache>
                <c:ptCount val="1"/>
                <c:pt idx="0">
                  <c:v>Most of them/all of them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Sheet1!$B$24:$G$24</c:f>
              <c:strCache>
                <c:ptCount val="6"/>
                <c:pt idx="0">
                  <c:v>Family</c:v>
                </c:pt>
                <c:pt idx="1">
                  <c:v>Friends</c:v>
                </c:pt>
                <c:pt idx="2">
                  <c:v>Coworkers</c:v>
                </c:pt>
                <c:pt idx="3">
                  <c:v>Classmates</c:v>
                </c:pt>
                <c:pt idx="4">
                  <c:v>Teachers</c:v>
                </c:pt>
                <c:pt idx="5">
                  <c:v>Sports teammates</c:v>
                </c:pt>
              </c:strCache>
            </c:strRef>
          </c:cat>
          <c:val>
            <c:numRef>
              <c:f>Sheet1!$B$27:$G$27</c:f>
              <c:numCache>
                <c:formatCode>0.0</c:formatCode>
                <c:ptCount val="6"/>
                <c:pt idx="0">
                  <c:v>25.9</c:v>
                </c:pt>
                <c:pt idx="1">
                  <c:v>65.2</c:v>
                </c:pt>
                <c:pt idx="2">
                  <c:v>15.2</c:v>
                </c:pt>
                <c:pt idx="3">
                  <c:v>23.2</c:v>
                </c:pt>
                <c:pt idx="4">
                  <c:v>10.7</c:v>
                </c:pt>
                <c:pt idx="5">
                  <c:v>10.9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4E-4ADD-80CA-C082922984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799909552"/>
        <c:axId val="-799907232"/>
      </c:barChart>
      <c:catAx>
        <c:axId val="-79990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9907232"/>
        <c:crosses val="autoZero"/>
        <c:auto val="1"/>
        <c:lblAlgn val="ctr"/>
        <c:lblOffset val="100"/>
        <c:noMultiLvlLbl val="0"/>
      </c:catAx>
      <c:valAx>
        <c:axId val="-79990723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200"/>
                  <a:t>Participants</a:t>
                </a:r>
                <a:r>
                  <a:rPr lang="en-AU" sz="1200" baseline="0"/>
                  <a:t> (%)</a:t>
                </a:r>
                <a:endParaRPr lang="en-AU" sz="12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990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Sheet1!$A$964</c:f>
              <c:strCache>
                <c:ptCount val="1"/>
                <c:pt idx="0">
                  <c:v>Any homelessness (past 12 months)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92-44C1-97BE-EAAC911ABD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Sheet1!$B$963:$F$963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Sheet1!$B$964:$F$964</c:f>
              <c:numCache>
                <c:formatCode>0.0</c:formatCode>
                <c:ptCount val="5"/>
                <c:pt idx="0">
                  <c:v>9.9</c:v>
                </c:pt>
                <c:pt idx="1">
                  <c:v>8.4</c:v>
                </c:pt>
                <c:pt idx="2">
                  <c:v>17.600000000000001</c:v>
                </c:pt>
                <c:pt idx="3">
                  <c:v>19.5</c:v>
                </c:pt>
                <c:pt idx="4">
                  <c:v>15.3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92-44C1-97BE-EAAC911ABD71}"/>
            </c:ext>
          </c:extLst>
        </c:ser>
        <c:ser>
          <c:idx val="1"/>
          <c:order val="1"/>
          <c:tx>
            <c:strRef>
              <c:f>Sheet1!$A$965</c:f>
              <c:strCache>
                <c:ptCount val="1"/>
                <c:pt idx="0">
                  <c:v>Any homelessness (ever)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Sheet1!$B$963:$F$963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Sheet1!$B$965:$F$965</c:f>
              <c:numCache>
                <c:formatCode>0.0</c:formatCode>
                <c:ptCount val="5"/>
                <c:pt idx="0">
                  <c:v>19.399999999999999</c:v>
                </c:pt>
                <c:pt idx="1">
                  <c:v>19.3</c:v>
                </c:pt>
                <c:pt idx="2">
                  <c:v>41.3</c:v>
                </c:pt>
                <c:pt idx="3">
                  <c:v>39.299999999999997</c:v>
                </c:pt>
                <c:pt idx="4">
                  <c:v>31.8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192-44C1-97BE-EAAC911ABD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1449978768"/>
        <c:axId val="-1450118624"/>
      </c:barChart>
      <c:catAx>
        <c:axId val="-1449978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50118624"/>
        <c:crosses val="autoZero"/>
        <c:auto val="1"/>
        <c:lblAlgn val="ctr"/>
        <c:lblOffset val="100"/>
        <c:noMultiLvlLbl val="0"/>
      </c:catAx>
      <c:valAx>
        <c:axId val="-14501186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449978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5.69920297339419E-2"/>
          <c:y val="0"/>
          <c:w val="0.91545076611544796"/>
          <c:h val="5.84212365499535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Sheet1!$A$983</c:f>
              <c:strCache>
                <c:ptCount val="1"/>
                <c:pt idx="0">
                  <c:v>Any homelessness (past 12 months)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Sheet1!$B$982:$H$982</c:f>
              <c:strCache>
                <c:ptCount val="7"/>
                <c:pt idx="0">
                  <c:v>Lesbian</c:v>
                </c:pt>
                <c:pt idx="1">
                  <c:v>Gay</c:v>
                </c:pt>
                <c:pt idx="2">
                  <c:v>Bisexual</c:v>
                </c:pt>
                <c:pt idx="3">
                  <c:v>Pansexual</c:v>
                </c:pt>
                <c:pt idx="4">
                  <c:v>Queer</c:v>
                </c:pt>
                <c:pt idx="5">
                  <c:v>Asexual</c:v>
                </c:pt>
                <c:pt idx="6">
                  <c:v>Something else</c:v>
                </c:pt>
              </c:strCache>
            </c:strRef>
          </c:cat>
          <c:val>
            <c:numRef>
              <c:f>Sheet1!$B$983:$H$983</c:f>
              <c:numCache>
                <c:formatCode>0.0</c:formatCode>
                <c:ptCount val="7"/>
                <c:pt idx="0">
                  <c:v>11.7</c:v>
                </c:pt>
                <c:pt idx="1">
                  <c:v>8.6</c:v>
                </c:pt>
                <c:pt idx="2">
                  <c:v>10.1</c:v>
                </c:pt>
                <c:pt idx="3">
                  <c:v>16.2</c:v>
                </c:pt>
                <c:pt idx="4">
                  <c:v>15</c:v>
                </c:pt>
                <c:pt idx="5">
                  <c:v>10.5</c:v>
                </c:pt>
                <c:pt idx="6">
                  <c:v>12.9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63-491A-8069-875A09CEFB80}"/>
            </c:ext>
          </c:extLst>
        </c:ser>
        <c:ser>
          <c:idx val="1"/>
          <c:order val="1"/>
          <c:tx>
            <c:strRef>
              <c:f>Sheet1!$A$984</c:f>
              <c:strCache>
                <c:ptCount val="1"/>
                <c:pt idx="0">
                  <c:v>Any homelessness (ever)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Sheet1!$B$982:$H$982</c:f>
              <c:strCache>
                <c:ptCount val="7"/>
                <c:pt idx="0">
                  <c:v>Lesbian</c:v>
                </c:pt>
                <c:pt idx="1">
                  <c:v>Gay</c:v>
                </c:pt>
                <c:pt idx="2">
                  <c:v>Bisexual</c:v>
                </c:pt>
                <c:pt idx="3">
                  <c:v>Pansexual</c:v>
                </c:pt>
                <c:pt idx="4">
                  <c:v>Queer</c:v>
                </c:pt>
                <c:pt idx="5">
                  <c:v>Asexual</c:v>
                </c:pt>
                <c:pt idx="6">
                  <c:v>Something else</c:v>
                </c:pt>
              </c:strCache>
            </c:strRef>
          </c:cat>
          <c:val>
            <c:numRef>
              <c:f>Sheet1!$B$984:$H$984</c:f>
              <c:numCache>
                <c:formatCode>0.0</c:formatCode>
                <c:ptCount val="7"/>
                <c:pt idx="0">
                  <c:v>22.8</c:v>
                </c:pt>
                <c:pt idx="1">
                  <c:v>21</c:v>
                </c:pt>
                <c:pt idx="2">
                  <c:v>20.5</c:v>
                </c:pt>
                <c:pt idx="3">
                  <c:v>31.4</c:v>
                </c:pt>
                <c:pt idx="4">
                  <c:v>28.8</c:v>
                </c:pt>
                <c:pt idx="5">
                  <c:v>19.3</c:v>
                </c:pt>
                <c:pt idx="6">
                  <c:v>26.9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463-491A-8069-875A09CEFB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84204064"/>
        <c:axId val="1784206384"/>
      </c:barChart>
      <c:catAx>
        <c:axId val="178420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1784206384"/>
        <c:crosses val="autoZero"/>
        <c:auto val="1"/>
        <c:lblAlgn val="ctr"/>
        <c:lblOffset val="100"/>
        <c:noMultiLvlLbl val="0"/>
      </c:catAx>
      <c:valAx>
        <c:axId val="1784206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420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6.8220349108343806E-2"/>
          <c:y val="0"/>
          <c:w val="0.88851241612419596"/>
          <c:h val="5.84212365499535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750208423233"/>
          <c:y val="0.1837137288532"/>
          <c:w val="0.87194190308799702"/>
          <c:h val="0.74499914243392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Sheet1!$A$1208</c:f>
              <c:strCache>
                <c:ptCount val="1"/>
                <c:pt idx="0">
                  <c:v>Wanted to affirm gender identity socially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CA7-4531-A235-DDD1D1B15F41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CA7-4531-A235-DDD1D1B15F4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Sheet1!$B$1207:$E$1207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Sheet1!$B$1208:$E$1208</c:f>
              <c:numCache>
                <c:formatCode>0.0</c:formatCode>
                <c:ptCount val="4"/>
                <c:pt idx="0">
                  <c:v>98.6</c:v>
                </c:pt>
                <c:pt idx="1">
                  <c:v>100</c:v>
                </c:pt>
                <c:pt idx="2">
                  <c:v>96.2</c:v>
                </c:pt>
                <c:pt idx="3">
                  <c:v>97.4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CA7-4531-A235-DDD1D1B15F41}"/>
            </c:ext>
          </c:extLst>
        </c:ser>
        <c:ser>
          <c:idx val="1"/>
          <c:order val="1"/>
          <c:tx>
            <c:strRef>
              <c:f>Sheet1!$A$1209</c:f>
              <c:strCache>
                <c:ptCount val="1"/>
                <c:pt idx="0">
                  <c:v>Affirmed gender idenrtity socially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Sheet1!$B$1207:$E$1207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Sheet1!$B$1209:$E$1209</c:f>
              <c:numCache>
                <c:formatCode>0.0</c:formatCode>
                <c:ptCount val="4"/>
                <c:pt idx="0">
                  <c:v>74.7</c:v>
                </c:pt>
                <c:pt idx="1">
                  <c:v>92</c:v>
                </c:pt>
                <c:pt idx="2">
                  <c:v>67.3</c:v>
                </c:pt>
                <c:pt idx="3">
                  <c:v>74.8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CA7-4531-A235-DDD1D1B15F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81376"/>
        <c:axId val="1691483696"/>
      </c:barChart>
      <c:catAx>
        <c:axId val="169148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3696"/>
        <c:crosses val="autoZero"/>
        <c:auto val="1"/>
        <c:lblAlgn val="ctr"/>
        <c:lblOffset val="100"/>
        <c:noMultiLvlLbl val="0"/>
      </c:catAx>
      <c:valAx>
        <c:axId val="169148369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54564313481401E-2"/>
          <c:y val="0"/>
          <c:w val="0.92212986263315"/>
          <c:h val="0.1014280023297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750208423233"/>
          <c:y val="0.1837137288532"/>
          <c:w val="0.87194190308799702"/>
          <c:h val="0.74499914243392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Sheet1!$A$1245</c:f>
              <c:strCache>
                <c:ptCount val="1"/>
                <c:pt idx="0">
                  <c:v>Wanted to affirm gender identity medically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5C7-457C-813A-1F8BC86DA43F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5C7-457C-813A-1F8BC86DA43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Sheet1!$B$1244:$E$1244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Sheet1!$B$1245:$E$1245</c:f>
              <c:numCache>
                <c:formatCode>0.0</c:formatCode>
                <c:ptCount val="4"/>
                <c:pt idx="0">
                  <c:v>98.6</c:v>
                </c:pt>
                <c:pt idx="1">
                  <c:v>98</c:v>
                </c:pt>
                <c:pt idx="2">
                  <c:v>59.4</c:v>
                </c:pt>
                <c:pt idx="3">
                  <c:v>72.3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5C7-457C-813A-1F8BC86DA43F}"/>
            </c:ext>
          </c:extLst>
        </c:ser>
        <c:ser>
          <c:idx val="1"/>
          <c:order val="1"/>
          <c:tx>
            <c:strRef>
              <c:f>Sheet1!$A$1246</c:f>
              <c:strCache>
                <c:ptCount val="1"/>
                <c:pt idx="0">
                  <c:v>Affirmed gender idenrtity medically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Sheet1!$B$1244:$E$1244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Sheet1!$B$1246:$E$1246</c:f>
              <c:numCache>
                <c:formatCode>0.0</c:formatCode>
                <c:ptCount val="4"/>
                <c:pt idx="0">
                  <c:v>47.9</c:v>
                </c:pt>
                <c:pt idx="1">
                  <c:v>45</c:v>
                </c:pt>
                <c:pt idx="2">
                  <c:v>16.100000000000001</c:v>
                </c:pt>
                <c:pt idx="3">
                  <c:v>29.4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5C7-457C-813A-1F8BC86DA4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81376"/>
        <c:axId val="1691483696"/>
      </c:barChart>
      <c:catAx>
        <c:axId val="169148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3696"/>
        <c:crosses val="autoZero"/>
        <c:auto val="1"/>
        <c:lblAlgn val="ctr"/>
        <c:lblOffset val="100"/>
        <c:noMultiLvlLbl val="0"/>
      </c:catAx>
      <c:valAx>
        <c:axId val="169148369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2454564313481401E-2"/>
          <c:y val="0"/>
          <c:w val="0.92212986263315"/>
          <c:h val="0.1014280023297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400"/>
      </a:pPr>
      <a:endParaRPr lang="en-US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878461858504727E-2"/>
          <c:y val="0.13485548110019094"/>
          <c:w val="0.87194190308799702"/>
          <c:h val="0.569095531733232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Sheet1!$B$1284</c:f>
              <c:strCache>
                <c:ptCount val="1"/>
                <c:pt idx="0">
                  <c:v>Trans woman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B3-4934-9C00-E6EF58D95F25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AB3-4934-9C00-E6EF58D95F25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AB3-4934-9C00-E6EF58D95F25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AB3-4934-9C00-E6EF58D95F25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AB3-4934-9C00-E6EF58D95F25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AB3-4934-9C00-E6EF58D95F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Sheet1!$A$1285:$A$1291</c:f>
              <c:strCache>
                <c:ptCount val="7"/>
                <c:pt idx="0">
                  <c:v>Avoided using the toilets</c:v>
                </c:pt>
                <c:pt idx="1">
                  <c:v>Been denied access to a toilet</c:v>
                </c:pt>
                <c:pt idx="2">
                  <c:v>Limited how much you ate or drank to avoid having to go to the toilet</c:v>
                </c:pt>
                <c:pt idx="3">
                  <c:v>Developed a urinary tract infection, kidney infection or other kidney related problem</c:v>
                </c:pt>
                <c:pt idx="4">
                  <c:v>Been harassed or assaulted for using the toilets</c:v>
                </c:pt>
                <c:pt idx="5">
                  <c:v>Felt uncomfortable or unsafe accessing toilets</c:v>
                </c:pt>
                <c:pt idx="6">
                  <c:v>Any of these</c:v>
                </c:pt>
              </c:strCache>
            </c:strRef>
          </c:cat>
          <c:val>
            <c:numRef>
              <c:f>Sheet1!$B$1285:$B$1291</c:f>
              <c:numCache>
                <c:formatCode>0.0</c:formatCode>
                <c:ptCount val="7"/>
                <c:pt idx="0">
                  <c:v>70.8</c:v>
                </c:pt>
                <c:pt idx="1">
                  <c:v>15.3</c:v>
                </c:pt>
                <c:pt idx="2">
                  <c:v>45.8</c:v>
                </c:pt>
                <c:pt idx="3">
                  <c:v>2.8</c:v>
                </c:pt>
                <c:pt idx="4">
                  <c:v>6.9</c:v>
                </c:pt>
                <c:pt idx="5">
                  <c:v>70.8</c:v>
                </c:pt>
                <c:pt idx="6">
                  <c:v>79.2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AB3-4934-9C00-E6EF58D95F25}"/>
            </c:ext>
          </c:extLst>
        </c:ser>
        <c:ser>
          <c:idx val="1"/>
          <c:order val="1"/>
          <c:tx>
            <c:strRef>
              <c:f>Sheet1!$C$1284</c:f>
              <c:strCache>
                <c:ptCount val="1"/>
                <c:pt idx="0">
                  <c:v>Trans man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Sheet1!$A$1285:$A$1291</c:f>
              <c:strCache>
                <c:ptCount val="7"/>
                <c:pt idx="0">
                  <c:v>Avoided using the toilets</c:v>
                </c:pt>
                <c:pt idx="1">
                  <c:v>Been denied access to a toilet</c:v>
                </c:pt>
                <c:pt idx="2">
                  <c:v>Limited how much you ate or drank to avoid having to go to the toilet</c:v>
                </c:pt>
                <c:pt idx="3">
                  <c:v>Developed a urinary tract infection, kidney infection or other kidney related problem</c:v>
                </c:pt>
                <c:pt idx="4">
                  <c:v>Been harassed or assaulted for using the toilets</c:v>
                </c:pt>
                <c:pt idx="5">
                  <c:v>Felt uncomfortable or unsafe accessing toilets</c:v>
                </c:pt>
                <c:pt idx="6">
                  <c:v>Any of these</c:v>
                </c:pt>
              </c:strCache>
            </c:strRef>
          </c:cat>
          <c:val>
            <c:numRef>
              <c:f>Sheet1!$C$1285:$C$1291</c:f>
              <c:numCache>
                <c:formatCode>0.0</c:formatCode>
                <c:ptCount val="7"/>
                <c:pt idx="0">
                  <c:v>85.7</c:v>
                </c:pt>
                <c:pt idx="1">
                  <c:v>17.8</c:v>
                </c:pt>
                <c:pt idx="2">
                  <c:v>59.7</c:v>
                </c:pt>
                <c:pt idx="3">
                  <c:v>12.5</c:v>
                </c:pt>
                <c:pt idx="4">
                  <c:v>10</c:v>
                </c:pt>
                <c:pt idx="5">
                  <c:v>82</c:v>
                </c:pt>
                <c:pt idx="6">
                  <c:v>93.2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AB3-4934-9C00-E6EF58D95F25}"/>
            </c:ext>
          </c:extLst>
        </c:ser>
        <c:ser>
          <c:idx val="2"/>
          <c:order val="2"/>
          <c:tx>
            <c:strRef>
              <c:f>Sheet1!$D$1284</c:f>
              <c:strCache>
                <c:ptCount val="1"/>
                <c:pt idx="0">
                  <c:v>Non-binary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Sheet1!$A$1285:$A$1291</c:f>
              <c:strCache>
                <c:ptCount val="7"/>
                <c:pt idx="0">
                  <c:v>Avoided using the toilets</c:v>
                </c:pt>
                <c:pt idx="1">
                  <c:v>Been denied access to a toilet</c:v>
                </c:pt>
                <c:pt idx="2">
                  <c:v>Limited how much you ate or drank to avoid having to go to the toilet</c:v>
                </c:pt>
                <c:pt idx="3">
                  <c:v>Developed a urinary tract infection, kidney infection or other kidney related problem</c:v>
                </c:pt>
                <c:pt idx="4">
                  <c:v>Been harassed or assaulted for using the toilets</c:v>
                </c:pt>
                <c:pt idx="5">
                  <c:v>Felt uncomfortable or unsafe accessing toilets</c:v>
                </c:pt>
                <c:pt idx="6">
                  <c:v>Any of these</c:v>
                </c:pt>
              </c:strCache>
            </c:strRef>
          </c:cat>
          <c:val>
            <c:numRef>
              <c:f>Sheet1!$D$1285:$D$1291</c:f>
              <c:numCache>
                <c:formatCode>0.0</c:formatCode>
                <c:ptCount val="7"/>
                <c:pt idx="0">
                  <c:v>50.3</c:v>
                </c:pt>
                <c:pt idx="1">
                  <c:v>6.9</c:v>
                </c:pt>
                <c:pt idx="2">
                  <c:v>28.9</c:v>
                </c:pt>
                <c:pt idx="3">
                  <c:v>4.9000000000000004</c:v>
                </c:pt>
                <c:pt idx="4">
                  <c:v>5.0999999999999996</c:v>
                </c:pt>
                <c:pt idx="5">
                  <c:v>49</c:v>
                </c:pt>
                <c:pt idx="6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AB3-4934-9C00-E6EF58D95F25}"/>
            </c:ext>
          </c:extLst>
        </c:ser>
        <c:ser>
          <c:idx val="3"/>
          <c:order val="3"/>
          <c:tx>
            <c:strRef>
              <c:f>Sheet1!$E$1284</c:f>
              <c:strCache>
                <c:ptCount val="1"/>
                <c:pt idx="0">
                  <c:v>Trans and gender diverse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Sheet1!$A$1285:$A$1291</c:f>
              <c:strCache>
                <c:ptCount val="7"/>
                <c:pt idx="0">
                  <c:v>Avoided using the toilets</c:v>
                </c:pt>
                <c:pt idx="1">
                  <c:v>Been denied access to a toilet</c:v>
                </c:pt>
                <c:pt idx="2">
                  <c:v>Limited how much you ate or drank to avoid having to go to the toilet</c:v>
                </c:pt>
                <c:pt idx="3">
                  <c:v>Developed a urinary tract infection, kidney infection or other kidney related problem</c:v>
                </c:pt>
                <c:pt idx="4">
                  <c:v>Been harassed or assaulted for using the toilets</c:v>
                </c:pt>
                <c:pt idx="5">
                  <c:v>Felt uncomfortable or unsafe accessing toilets</c:v>
                </c:pt>
                <c:pt idx="6">
                  <c:v>Any of these</c:v>
                </c:pt>
              </c:strCache>
            </c:strRef>
          </c:cat>
          <c:val>
            <c:numRef>
              <c:f>Sheet1!$E$1285:$E$1291</c:f>
              <c:numCache>
                <c:formatCode>0.0</c:formatCode>
                <c:ptCount val="7"/>
                <c:pt idx="0">
                  <c:v>61.4</c:v>
                </c:pt>
                <c:pt idx="1">
                  <c:v>10.5</c:v>
                </c:pt>
                <c:pt idx="2">
                  <c:v>38.5</c:v>
                </c:pt>
                <c:pt idx="3">
                  <c:v>7</c:v>
                </c:pt>
                <c:pt idx="4">
                  <c:v>6.6</c:v>
                </c:pt>
                <c:pt idx="5">
                  <c:v>59.5</c:v>
                </c:pt>
                <c:pt idx="6">
                  <c:v>71.7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1AB3-4934-9C00-E6EF58D95F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81376"/>
        <c:axId val="1691483696"/>
      </c:barChart>
      <c:catAx>
        <c:axId val="169148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3696"/>
        <c:crosses val="autoZero"/>
        <c:auto val="1"/>
        <c:lblAlgn val="ctr"/>
        <c:lblOffset val="100"/>
        <c:noMultiLvlLbl val="0"/>
      </c:catAx>
      <c:valAx>
        <c:axId val="169148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5.2925733977315897E-2"/>
          <c:y val="8.4970777077828206E-3"/>
          <c:w val="0.89333408912891121"/>
          <c:h val="0.1014280023297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/>
      </a:pPr>
      <a:endParaRPr lang="en-US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750208423233"/>
          <c:y val="0.1837137288532"/>
          <c:w val="0.87194190308799702"/>
          <c:h val="0.74499914243392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Sheet1!$A$1310</c:f>
              <c:strCache>
                <c:ptCount val="1"/>
                <c:pt idx="0">
                  <c:v>Denied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286-4871-9546-FA6DFD1BB498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286-4871-9546-FA6DFD1BB498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286-4871-9546-FA6DFD1BB498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286-4871-9546-FA6DFD1BB498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286-4871-9546-FA6DFD1BB498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F286-4871-9546-FA6DFD1BB49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Sheet1!$B$1309:$E$1309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Sheet1!$B$1310:$E$1310</c:f>
              <c:numCache>
                <c:formatCode>0.0</c:formatCode>
                <c:ptCount val="4"/>
                <c:pt idx="0">
                  <c:v>27.3</c:v>
                </c:pt>
                <c:pt idx="1">
                  <c:v>26.7</c:v>
                </c:pt>
                <c:pt idx="2">
                  <c:v>33</c:v>
                </c:pt>
                <c:pt idx="3">
                  <c:v>30.7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F286-4871-9546-FA6DFD1BB498}"/>
            </c:ext>
          </c:extLst>
        </c:ser>
        <c:ser>
          <c:idx val="1"/>
          <c:order val="1"/>
          <c:tx>
            <c:strRef>
              <c:f>Sheet1!$A$1311</c:f>
              <c:strCache>
                <c:ptCount val="1"/>
                <c:pt idx="0">
                  <c:v>Delayed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Sheet1!$B$1309:$E$1309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Sheet1!$B$1311:$E$1311</c:f>
              <c:numCache>
                <c:formatCode>0.0</c:formatCode>
                <c:ptCount val="4"/>
                <c:pt idx="0">
                  <c:v>39.4</c:v>
                </c:pt>
                <c:pt idx="1">
                  <c:v>48.3</c:v>
                </c:pt>
                <c:pt idx="2">
                  <c:v>47.5</c:v>
                </c:pt>
                <c:pt idx="3">
                  <c:v>47.3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F286-4871-9546-FA6DFD1BB498}"/>
            </c:ext>
          </c:extLst>
        </c:ser>
        <c:ser>
          <c:idx val="2"/>
          <c:order val="2"/>
          <c:tx>
            <c:strRef>
              <c:f>Sheet1!$A$1312</c:f>
              <c:strCache>
                <c:ptCount val="1"/>
                <c:pt idx="0">
                  <c:v>Controlled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Sheet1!$B$1309:$E$1309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Sheet1!$B$1312:$E$1312</c:f>
              <c:numCache>
                <c:formatCode>0.0</c:formatCode>
                <c:ptCount val="4"/>
                <c:pt idx="0">
                  <c:v>25.8</c:v>
                </c:pt>
                <c:pt idx="1">
                  <c:v>24.8</c:v>
                </c:pt>
                <c:pt idx="2">
                  <c:v>25.7</c:v>
                </c:pt>
                <c:pt idx="3">
                  <c:v>25.4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286-4871-9546-FA6DFD1BB498}"/>
            </c:ext>
          </c:extLst>
        </c:ser>
        <c:ser>
          <c:idx val="3"/>
          <c:order val="3"/>
          <c:tx>
            <c:strRef>
              <c:f>Sheet1!$A$1313</c:f>
              <c:strCache>
                <c:ptCount val="1"/>
                <c:pt idx="0">
                  <c:v>Supported to affirm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Sheet1!$B$1309:$E$1309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Sheet1!$B$1313:$E$1313</c:f>
              <c:numCache>
                <c:formatCode>0.0</c:formatCode>
                <c:ptCount val="4"/>
                <c:pt idx="0">
                  <c:v>37.9</c:v>
                </c:pt>
                <c:pt idx="1">
                  <c:v>29.1</c:v>
                </c:pt>
                <c:pt idx="2">
                  <c:v>19.899999999999999</c:v>
                </c:pt>
                <c:pt idx="3">
                  <c:v>23.8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F286-4871-9546-FA6DFD1BB4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81376"/>
        <c:axId val="1691483696"/>
      </c:barChart>
      <c:catAx>
        <c:axId val="169148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3696"/>
        <c:crosses val="autoZero"/>
        <c:auto val="1"/>
        <c:lblAlgn val="ctr"/>
        <c:lblOffset val="100"/>
        <c:noMultiLvlLbl val="0"/>
      </c:catAx>
      <c:valAx>
        <c:axId val="169148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863138861602216E-2"/>
          <c:y val="4.2561578665924908E-2"/>
          <c:w val="0.92212986263315"/>
          <c:h val="0.1014280023297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400"/>
      </a:pPr>
      <a:endParaRPr lang="en-US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750208423233"/>
          <c:y val="0.1837137288532"/>
          <c:w val="0.87194190308799702"/>
          <c:h val="0.74499914243392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Sheet1!$A$1350</c:f>
              <c:strCache>
                <c:ptCount val="1"/>
                <c:pt idx="0">
                  <c:v>Denied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39-4B25-AC4D-F765B2BBDA05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39-4B25-AC4D-F765B2BBDA05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639-4B25-AC4D-F765B2BBDA05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639-4B25-AC4D-F765B2BBDA05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639-4B25-AC4D-F765B2BBDA05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639-4B25-AC4D-F765B2BBDA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Sheet1!$B$1349:$E$1349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Sheet1!$B$1350:$E$1350</c:f>
              <c:numCache>
                <c:formatCode>0.0</c:formatCode>
                <c:ptCount val="4"/>
                <c:pt idx="0">
                  <c:v>22.9</c:v>
                </c:pt>
                <c:pt idx="1">
                  <c:v>45.9</c:v>
                </c:pt>
                <c:pt idx="2">
                  <c:v>64.3</c:v>
                </c:pt>
                <c:pt idx="3">
                  <c:v>50.8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639-4B25-AC4D-F765B2BBDA05}"/>
            </c:ext>
          </c:extLst>
        </c:ser>
        <c:ser>
          <c:idx val="1"/>
          <c:order val="1"/>
          <c:tx>
            <c:strRef>
              <c:f>Sheet1!$A$1351</c:f>
              <c:strCache>
                <c:ptCount val="1"/>
                <c:pt idx="0">
                  <c:v>Delayed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Sheet1!$B$1349:$E$1349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Sheet1!$B$1351:$E$1351</c:f>
              <c:numCache>
                <c:formatCode>0.0</c:formatCode>
                <c:ptCount val="4"/>
                <c:pt idx="0">
                  <c:v>57.1</c:v>
                </c:pt>
                <c:pt idx="1">
                  <c:v>35.9</c:v>
                </c:pt>
                <c:pt idx="2">
                  <c:v>32.9</c:v>
                </c:pt>
                <c:pt idx="3">
                  <c:v>36.799999999999997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A639-4B25-AC4D-F765B2BBDA05}"/>
            </c:ext>
          </c:extLst>
        </c:ser>
        <c:ser>
          <c:idx val="2"/>
          <c:order val="2"/>
          <c:tx>
            <c:strRef>
              <c:f>Sheet1!$A$1352</c:f>
              <c:strCache>
                <c:ptCount val="1"/>
                <c:pt idx="0">
                  <c:v>Controlled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Sheet1!$B$1349:$E$1349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Sheet1!$B$1352:$E$1352</c:f>
              <c:numCache>
                <c:formatCode>0.0</c:formatCode>
                <c:ptCount val="4"/>
                <c:pt idx="0">
                  <c:v>28.6</c:v>
                </c:pt>
                <c:pt idx="1">
                  <c:v>14.4</c:v>
                </c:pt>
                <c:pt idx="2">
                  <c:v>17.100000000000001</c:v>
                </c:pt>
                <c:pt idx="3">
                  <c:v>16.899999999999999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639-4B25-AC4D-F765B2BBDA05}"/>
            </c:ext>
          </c:extLst>
        </c:ser>
        <c:ser>
          <c:idx val="3"/>
          <c:order val="3"/>
          <c:tx>
            <c:strRef>
              <c:f>Sheet1!$A$1353</c:f>
              <c:strCache>
                <c:ptCount val="1"/>
                <c:pt idx="0">
                  <c:v>Supported to affirm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Sheet1!$B$1349:$E$1349</c:f>
              <c:strCache>
                <c:ptCount val="4"/>
                <c:pt idx="0">
                  <c:v>Trans woman</c:v>
                </c:pt>
                <c:pt idx="1">
                  <c:v>Trans man</c:v>
                </c:pt>
                <c:pt idx="2">
                  <c:v>Non-binary</c:v>
                </c:pt>
                <c:pt idx="3">
                  <c:v>Trans and gender diverse</c:v>
                </c:pt>
              </c:strCache>
            </c:strRef>
          </c:cat>
          <c:val>
            <c:numRef>
              <c:f>Sheet1!$B$1353:$E$1353</c:f>
              <c:numCache>
                <c:formatCode>0.0</c:formatCode>
                <c:ptCount val="4"/>
                <c:pt idx="0">
                  <c:v>22.9</c:v>
                </c:pt>
                <c:pt idx="1">
                  <c:v>23.8</c:v>
                </c:pt>
                <c:pt idx="2">
                  <c:v>7.1</c:v>
                </c:pt>
                <c:pt idx="3">
                  <c:v>17.100000000000001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A639-4B25-AC4D-F765B2BBDA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81376"/>
        <c:axId val="1691483696"/>
      </c:barChart>
      <c:catAx>
        <c:axId val="169148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3696"/>
        <c:crosses val="autoZero"/>
        <c:auto val="1"/>
        <c:lblAlgn val="ctr"/>
        <c:lblOffset val="100"/>
        <c:noMultiLvlLbl val="0"/>
      </c:catAx>
      <c:valAx>
        <c:axId val="169148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layout>
            <c:manualLayout>
              <c:xMode val="edge"/>
              <c:yMode val="edge"/>
              <c:x val="2.4989931821317018E-2"/>
              <c:y val="0.412671104762231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3.8041557688839593E-2"/>
          <c:y val="2.4787812637100132E-2"/>
          <c:w val="0.92212986263315"/>
          <c:h val="0.1014280023297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400"/>
      </a:pPr>
      <a:endParaRPr lang="en-US"/>
    </a:p>
  </c:txPr>
  <c:externalData r:id="rId4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Sheet1!$A$1081</c:f>
              <c:strCache>
                <c:ptCount val="1"/>
                <c:pt idx="0">
                  <c:v>Any attendance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95E-40A1-84AA-1C70C873405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Sheet1!$B$1080:$F$1080</c:f>
              <c:strCache>
                <c:ptCount val="5"/>
                <c:pt idx="0">
                  <c:v>School/university LGBTIQA+ youth group</c:v>
                </c:pt>
                <c:pt idx="1">
                  <c:v>Non-school/university LGBTIQA+ youth group</c:v>
                </c:pt>
                <c:pt idx="2">
                  <c:v>Trans and gender diverse youth group</c:v>
                </c:pt>
                <c:pt idx="3">
                  <c:v>LGBTIQA+ youth event</c:v>
                </c:pt>
                <c:pt idx="4">
                  <c:v>Other LGBTIQA+ support group</c:v>
                </c:pt>
              </c:strCache>
            </c:strRef>
          </c:cat>
          <c:val>
            <c:numRef>
              <c:f>Sheet1!$B$1081:$F$1081</c:f>
              <c:numCache>
                <c:formatCode>0.0</c:formatCode>
                <c:ptCount val="5"/>
                <c:pt idx="0">
                  <c:v>17.2</c:v>
                </c:pt>
                <c:pt idx="1">
                  <c:v>11.6</c:v>
                </c:pt>
                <c:pt idx="2">
                  <c:v>10.6</c:v>
                </c:pt>
                <c:pt idx="3">
                  <c:v>14.7</c:v>
                </c:pt>
                <c:pt idx="4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95E-40A1-84AA-1C70C873405F}"/>
            </c:ext>
          </c:extLst>
        </c:ser>
        <c:ser>
          <c:idx val="1"/>
          <c:order val="1"/>
          <c:tx>
            <c:strRef>
              <c:f>Sheet1!$A$1082</c:f>
              <c:strCache>
                <c:ptCount val="1"/>
                <c:pt idx="0">
                  <c:v>Annually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Sheet1!$B$1080:$F$1080</c:f>
              <c:strCache>
                <c:ptCount val="5"/>
                <c:pt idx="0">
                  <c:v>School/university LGBTIQA+ youth group</c:v>
                </c:pt>
                <c:pt idx="1">
                  <c:v>Non-school/university LGBTIQA+ youth group</c:v>
                </c:pt>
                <c:pt idx="2">
                  <c:v>Trans and gender diverse youth group</c:v>
                </c:pt>
                <c:pt idx="3">
                  <c:v>LGBTIQA+ youth event</c:v>
                </c:pt>
                <c:pt idx="4">
                  <c:v>Other LGBTIQA+ support group</c:v>
                </c:pt>
              </c:strCache>
            </c:strRef>
          </c:cat>
          <c:val>
            <c:numRef>
              <c:f>Sheet1!$B$1082:$F$1082</c:f>
              <c:numCache>
                <c:formatCode>0.0</c:formatCode>
                <c:ptCount val="5"/>
                <c:pt idx="0">
                  <c:v>9</c:v>
                </c:pt>
                <c:pt idx="1">
                  <c:v>6</c:v>
                </c:pt>
                <c:pt idx="2">
                  <c:v>5.6</c:v>
                </c:pt>
                <c:pt idx="3">
                  <c:v>12.2</c:v>
                </c:pt>
                <c:pt idx="4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95E-40A1-84AA-1C70C873405F}"/>
            </c:ext>
          </c:extLst>
        </c:ser>
        <c:ser>
          <c:idx val="2"/>
          <c:order val="2"/>
          <c:tx>
            <c:strRef>
              <c:f>Sheet1!$A$1083</c:f>
              <c:strCache>
                <c:ptCount val="1"/>
                <c:pt idx="0">
                  <c:v>Monthly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Sheet1!$B$1080:$F$1080</c:f>
              <c:strCache>
                <c:ptCount val="5"/>
                <c:pt idx="0">
                  <c:v>School/university LGBTIQA+ youth group</c:v>
                </c:pt>
                <c:pt idx="1">
                  <c:v>Non-school/university LGBTIQA+ youth group</c:v>
                </c:pt>
                <c:pt idx="2">
                  <c:v>Trans and gender diverse youth group</c:v>
                </c:pt>
                <c:pt idx="3">
                  <c:v>LGBTIQA+ youth event</c:v>
                </c:pt>
                <c:pt idx="4">
                  <c:v>Other LGBTIQA+ support group</c:v>
                </c:pt>
              </c:strCache>
            </c:strRef>
          </c:cat>
          <c:val>
            <c:numRef>
              <c:f>Sheet1!$B$1083:$F$1083</c:f>
              <c:numCache>
                <c:formatCode>0.0</c:formatCode>
                <c:ptCount val="5"/>
                <c:pt idx="0">
                  <c:v>3.9</c:v>
                </c:pt>
                <c:pt idx="1">
                  <c:v>3.3</c:v>
                </c:pt>
                <c:pt idx="2">
                  <c:v>3.1</c:v>
                </c:pt>
                <c:pt idx="3">
                  <c:v>2.2999999999999998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95E-40A1-84AA-1C70C873405F}"/>
            </c:ext>
          </c:extLst>
        </c:ser>
        <c:ser>
          <c:idx val="3"/>
          <c:order val="3"/>
          <c:tx>
            <c:strRef>
              <c:f>Sheet1!$A$1084</c:f>
              <c:strCache>
                <c:ptCount val="1"/>
                <c:pt idx="0">
                  <c:v>Weekly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Sheet1!$B$1080:$F$1080</c:f>
              <c:strCache>
                <c:ptCount val="5"/>
                <c:pt idx="0">
                  <c:v>School/university LGBTIQA+ youth group</c:v>
                </c:pt>
                <c:pt idx="1">
                  <c:v>Non-school/university LGBTIQA+ youth group</c:v>
                </c:pt>
                <c:pt idx="2">
                  <c:v>Trans and gender diverse youth group</c:v>
                </c:pt>
                <c:pt idx="3">
                  <c:v>LGBTIQA+ youth event</c:v>
                </c:pt>
                <c:pt idx="4">
                  <c:v>Other LGBTIQA+ support group</c:v>
                </c:pt>
              </c:strCache>
            </c:strRef>
          </c:cat>
          <c:val>
            <c:numRef>
              <c:f>Sheet1!$B$1084:$F$1084</c:f>
              <c:numCache>
                <c:formatCode>0.0</c:formatCode>
                <c:ptCount val="5"/>
                <c:pt idx="0">
                  <c:v>4.3</c:v>
                </c:pt>
                <c:pt idx="1">
                  <c:v>2.4</c:v>
                </c:pt>
                <c:pt idx="2">
                  <c:v>1.9</c:v>
                </c:pt>
                <c:pt idx="3">
                  <c:v>0.2</c:v>
                </c:pt>
                <c:pt idx="4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95E-40A1-84AA-1C70C87340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784077376"/>
        <c:axId val="1784079696"/>
      </c:barChart>
      <c:catAx>
        <c:axId val="1784077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4079696"/>
        <c:crosses val="autoZero"/>
        <c:auto val="1"/>
        <c:lblAlgn val="ctr"/>
        <c:lblOffset val="100"/>
        <c:noMultiLvlLbl val="0"/>
      </c:catAx>
      <c:valAx>
        <c:axId val="1784079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Participants (%)</a:t>
                </a:r>
              </a:p>
            </c:rich>
          </c:tx>
          <c:layout>
            <c:manualLayout>
              <c:xMode val="edge"/>
              <c:yMode val="edge"/>
              <c:x val="1.6723080628471804E-2"/>
              <c:y val="0.4048883480138650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4077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009496769276602"/>
          <c:y val="0"/>
          <c:w val="0.3840512913645267"/>
          <c:h val="5.11202806379971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Sheet1!$A$91</c:f>
              <c:strCache>
                <c:ptCount val="1"/>
                <c:pt idx="0">
                  <c:v>Family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F0-4852-B0A0-A2B67F19FA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Sheet1!$B$90:$F$90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Sheet1!$B$91:$F$91</c:f>
              <c:numCache>
                <c:formatCode>0.0</c:formatCode>
                <c:ptCount val="5"/>
                <c:pt idx="0">
                  <c:v>58.7</c:v>
                </c:pt>
                <c:pt idx="1">
                  <c:v>65.599999999999994</c:v>
                </c:pt>
                <c:pt idx="2">
                  <c:v>51.6</c:v>
                </c:pt>
                <c:pt idx="3">
                  <c:v>58.2</c:v>
                </c:pt>
                <c:pt idx="4">
                  <c:v>47.7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DF0-4852-B0A0-A2B67F19FA14}"/>
            </c:ext>
          </c:extLst>
        </c:ser>
        <c:ser>
          <c:idx val="1"/>
          <c:order val="1"/>
          <c:tx>
            <c:strRef>
              <c:f>Sheet1!$A$92</c:f>
              <c:strCache>
                <c:ptCount val="1"/>
                <c:pt idx="0">
                  <c:v>Friends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Sheet1!$B$90:$F$90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Sheet1!$B$92:$F$92</c:f>
              <c:numCache>
                <c:formatCode>0.0</c:formatCode>
                <c:ptCount val="5"/>
                <c:pt idx="0">
                  <c:v>87.7</c:v>
                </c:pt>
                <c:pt idx="1">
                  <c:v>88.3</c:v>
                </c:pt>
                <c:pt idx="2">
                  <c:v>88.7</c:v>
                </c:pt>
                <c:pt idx="3">
                  <c:v>94</c:v>
                </c:pt>
                <c:pt idx="4">
                  <c:v>88.5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DF0-4852-B0A0-A2B67F19FA14}"/>
            </c:ext>
          </c:extLst>
        </c:ser>
        <c:ser>
          <c:idx val="2"/>
          <c:order val="2"/>
          <c:tx>
            <c:strRef>
              <c:f>Sheet1!$A$93</c:f>
              <c:strCache>
                <c:ptCount val="1"/>
                <c:pt idx="0">
                  <c:v>Classmates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Sheet1!$B$90:$F$90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Sheet1!$B$93:$F$93</c:f>
              <c:numCache>
                <c:formatCode>0.0</c:formatCode>
                <c:ptCount val="5"/>
                <c:pt idx="0">
                  <c:v>42.6</c:v>
                </c:pt>
                <c:pt idx="1">
                  <c:v>52</c:v>
                </c:pt>
                <c:pt idx="2">
                  <c:v>31.3</c:v>
                </c:pt>
                <c:pt idx="3">
                  <c:v>31.3</c:v>
                </c:pt>
                <c:pt idx="4">
                  <c:v>34.5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DF0-4852-B0A0-A2B67F19FA14}"/>
            </c:ext>
          </c:extLst>
        </c:ser>
        <c:ser>
          <c:idx val="3"/>
          <c:order val="3"/>
          <c:tx>
            <c:strRef>
              <c:f>Sheet1!$A$94</c:f>
              <c:strCache>
                <c:ptCount val="1"/>
                <c:pt idx="0">
                  <c:v>Teachers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Sheet1!$B$90:$F$90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Sheet1!$B$94:$F$94</c:f>
              <c:numCache>
                <c:formatCode>0.0</c:formatCode>
                <c:ptCount val="5"/>
                <c:pt idx="0">
                  <c:v>63.6</c:v>
                </c:pt>
                <c:pt idx="1">
                  <c:v>68</c:v>
                </c:pt>
                <c:pt idx="2">
                  <c:v>65.8</c:v>
                </c:pt>
                <c:pt idx="3">
                  <c:v>67.099999999999994</c:v>
                </c:pt>
                <c:pt idx="4">
                  <c:v>63.7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DF0-4852-B0A0-A2B67F19FA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799909552"/>
        <c:axId val="-799907232"/>
      </c:barChart>
      <c:catAx>
        <c:axId val="-79990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9907232"/>
        <c:crosses val="autoZero"/>
        <c:auto val="1"/>
        <c:lblAlgn val="ctr"/>
        <c:lblOffset val="100"/>
        <c:noMultiLvlLbl val="0"/>
      </c:catAx>
      <c:valAx>
        <c:axId val="-79990723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100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990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009496769276558"/>
          <c:y val="0"/>
          <c:w val="0.47539441806646138"/>
          <c:h val="5.84212365499535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Sheet1!$A$113</c:f>
              <c:strCache>
                <c:ptCount val="1"/>
                <c:pt idx="0">
                  <c:v>Family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Sheet1!$B$112:$H$112</c:f>
              <c:strCache>
                <c:ptCount val="7"/>
                <c:pt idx="0">
                  <c:v>Lesbian</c:v>
                </c:pt>
                <c:pt idx="1">
                  <c:v>Gay</c:v>
                </c:pt>
                <c:pt idx="2">
                  <c:v>Bisexual</c:v>
                </c:pt>
                <c:pt idx="3">
                  <c:v>Pansexual</c:v>
                </c:pt>
                <c:pt idx="4">
                  <c:v>Queer</c:v>
                </c:pt>
                <c:pt idx="5">
                  <c:v>Asexual</c:v>
                </c:pt>
                <c:pt idx="6">
                  <c:v>Something else</c:v>
                </c:pt>
              </c:strCache>
            </c:strRef>
          </c:cat>
          <c:val>
            <c:numRef>
              <c:f>Sheet1!$B$113:$H$113</c:f>
              <c:numCache>
                <c:formatCode>0.0</c:formatCode>
                <c:ptCount val="7"/>
                <c:pt idx="0">
                  <c:v>61.1</c:v>
                </c:pt>
                <c:pt idx="1">
                  <c:v>66.8</c:v>
                </c:pt>
                <c:pt idx="2">
                  <c:v>56.2</c:v>
                </c:pt>
                <c:pt idx="3">
                  <c:v>52.8</c:v>
                </c:pt>
                <c:pt idx="4">
                  <c:v>54.3</c:v>
                </c:pt>
                <c:pt idx="5">
                  <c:v>42.9</c:v>
                </c:pt>
                <c:pt idx="6" formatCode="General">
                  <c:v>53.6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30-4400-8A3F-47FBE844A93A}"/>
            </c:ext>
          </c:extLst>
        </c:ser>
        <c:ser>
          <c:idx val="1"/>
          <c:order val="1"/>
          <c:tx>
            <c:strRef>
              <c:f>Sheet1!$A$114</c:f>
              <c:strCache>
                <c:ptCount val="1"/>
                <c:pt idx="0">
                  <c:v>Friends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Sheet1!$B$112:$H$112</c:f>
              <c:strCache>
                <c:ptCount val="7"/>
                <c:pt idx="0">
                  <c:v>Lesbian</c:v>
                </c:pt>
                <c:pt idx="1">
                  <c:v>Gay</c:v>
                </c:pt>
                <c:pt idx="2">
                  <c:v>Bisexual</c:v>
                </c:pt>
                <c:pt idx="3">
                  <c:v>Pansexual</c:v>
                </c:pt>
                <c:pt idx="4">
                  <c:v>Queer</c:v>
                </c:pt>
                <c:pt idx="5">
                  <c:v>Asexual</c:v>
                </c:pt>
                <c:pt idx="6">
                  <c:v>Something else</c:v>
                </c:pt>
              </c:strCache>
            </c:strRef>
          </c:cat>
          <c:val>
            <c:numRef>
              <c:f>Sheet1!$B$114:$H$114</c:f>
              <c:numCache>
                <c:formatCode>0.0</c:formatCode>
                <c:ptCount val="7"/>
                <c:pt idx="0">
                  <c:v>87.9</c:v>
                </c:pt>
                <c:pt idx="1">
                  <c:v>91.7</c:v>
                </c:pt>
                <c:pt idx="2">
                  <c:v>87.6</c:v>
                </c:pt>
                <c:pt idx="3">
                  <c:v>88.5</c:v>
                </c:pt>
                <c:pt idx="4">
                  <c:v>88.9</c:v>
                </c:pt>
                <c:pt idx="5">
                  <c:v>84.8</c:v>
                </c:pt>
                <c:pt idx="6" formatCode="General">
                  <c:v>86.9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30-4400-8A3F-47FBE844A93A}"/>
            </c:ext>
          </c:extLst>
        </c:ser>
        <c:ser>
          <c:idx val="2"/>
          <c:order val="2"/>
          <c:tx>
            <c:strRef>
              <c:f>Sheet1!$A$115</c:f>
              <c:strCache>
                <c:ptCount val="1"/>
                <c:pt idx="0">
                  <c:v>Classmates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Sheet1!$B$112:$H$112</c:f>
              <c:strCache>
                <c:ptCount val="7"/>
                <c:pt idx="0">
                  <c:v>Lesbian</c:v>
                </c:pt>
                <c:pt idx="1">
                  <c:v>Gay</c:v>
                </c:pt>
                <c:pt idx="2">
                  <c:v>Bisexual</c:v>
                </c:pt>
                <c:pt idx="3">
                  <c:v>Pansexual</c:v>
                </c:pt>
                <c:pt idx="4">
                  <c:v>Queer</c:v>
                </c:pt>
                <c:pt idx="5">
                  <c:v>Asexual</c:v>
                </c:pt>
                <c:pt idx="6">
                  <c:v>Something else</c:v>
                </c:pt>
              </c:strCache>
            </c:strRef>
          </c:cat>
          <c:val>
            <c:numRef>
              <c:f>Sheet1!$B$115:$H$115</c:f>
              <c:numCache>
                <c:formatCode>0.0</c:formatCode>
                <c:ptCount val="7"/>
                <c:pt idx="0">
                  <c:v>40.6</c:v>
                </c:pt>
                <c:pt idx="1">
                  <c:v>53.2</c:v>
                </c:pt>
                <c:pt idx="2">
                  <c:v>41.7</c:v>
                </c:pt>
                <c:pt idx="3">
                  <c:v>31.5</c:v>
                </c:pt>
                <c:pt idx="4">
                  <c:v>38.5</c:v>
                </c:pt>
                <c:pt idx="5">
                  <c:v>36.799999999999997</c:v>
                </c:pt>
                <c:pt idx="6" formatCode="General">
                  <c:v>42.1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030-4400-8A3F-47FBE844A93A}"/>
            </c:ext>
          </c:extLst>
        </c:ser>
        <c:ser>
          <c:idx val="3"/>
          <c:order val="3"/>
          <c:tx>
            <c:strRef>
              <c:f>Sheet1!$A$116</c:f>
              <c:strCache>
                <c:ptCount val="1"/>
                <c:pt idx="0">
                  <c:v>Teachers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Sheet1!$B$112:$H$112</c:f>
              <c:strCache>
                <c:ptCount val="7"/>
                <c:pt idx="0">
                  <c:v>Lesbian</c:v>
                </c:pt>
                <c:pt idx="1">
                  <c:v>Gay</c:v>
                </c:pt>
                <c:pt idx="2">
                  <c:v>Bisexual</c:v>
                </c:pt>
                <c:pt idx="3">
                  <c:v>Pansexual</c:v>
                </c:pt>
                <c:pt idx="4">
                  <c:v>Queer</c:v>
                </c:pt>
                <c:pt idx="5">
                  <c:v>Asexual</c:v>
                </c:pt>
                <c:pt idx="6">
                  <c:v>Something else</c:v>
                </c:pt>
              </c:strCache>
            </c:strRef>
          </c:cat>
          <c:val>
            <c:numRef>
              <c:f>Sheet1!$B$116:$H$116</c:f>
              <c:numCache>
                <c:formatCode>0.0</c:formatCode>
                <c:ptCount val="7"/>
                <c:pt idx="0">
                  <c:v>61.2</c:v>
                </c:pt>
                <c:pt idx="1">
                  <c:v>69.2</c:v>
                </c:pt>
                <c:pt idx="2">
                  <c:v>67.3</c:v>
                </c:pt>
                <c:pt idx="3">
                  <c:v>61.2</c:v>
                </c:pt>
                <c:pt idx="4">
                  <c:v>63</c:v>
                </c:pt>
                <c:pt idx="5">
                  <c:v>61.3</c:v>
                </c:pt>
                <c:pt idx="6" formatCode="General">
                  <c:v>64.7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030-4400-8A3F-47FBE844A9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799909552"/>
        <c:axId val="-799907232"/>
      </c:barChart>
      <c:catAx>
        <c:axId val="-79990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9907232"/>
        <c:crosses val="autoZero"/>
        <c:auto val="1"/>
        <c:lblAlgn val="ctr"/>
        <c:lblOffset val="100"/>
        <c:noMultiLvlLbl val="0"/>
      </c:catAx>
      <c:valAx>
        <c:axId val="-79990723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990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16841176385204"/>
          <c:y val="1.7606219570352789E-2"/>
          <c:w val="0.47539441806646138"/>
          <c:h val="5.84212365499535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2750208423233"/>
          <c:y val="0.1837137288532"/>
          <c:w val="0.87194190308799702"/>
          <c:h val="0.74499914243392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Sheet1!$B$136</c:f>
              <c:strCache>
                <c:ptCount val="1"/>
                <c:pt idx="0">
                  <c:v>No aspect of LGBTIQA+ people mentioned in an inclusive or supportive way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0AE-4BF7-8D8F-18DD54DF76B9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0AE-4BF7-8D8F-18DD54DF76B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Sheet1!$A$137:$A$140</c:f>
              <c:strCache>
                <c:ptCount val="4"/>
                <c:pt idx="0">
                  <c:v>Secondary school</c:v>
                </c:pt>
                <c:pt idx="1">
                  <c:v>TAFE</c:v>
                </c:pt>
                <c:pt idx="2">
                  <c:v>University</c:v>
                </c:pt>
                <c:pt idx="3">
                  <c:v>Total</c:v>
                </c:pt>
              </c:strCache>
            </c:strRef>
          </c:cat>
          <c:val>
            <c:numRef>
              <c:f>Sheet1!$B$137:$B$140</c:f>
              <c:numCache>
                <c:formatCode>0.0</c:formatCode>
                <c:ptCount val="4"/>
                <c:pt idx="0">
                  <c:v>27.3</c:v>
                </c:pt>
                <c:pt idx="1">
                  <c:v>45.2</c:v>
                </c:pt>
                <c:pt idx="2">
                  <c:v>23.1</c:v>
                </c:pt>
                <c:pt idx="3">
                  <c:v>27.7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0AE-4BF7-8D8F-18DD54DF76B9}"/>
            </c:ext>
          </c:extLst>
        </c:ser>
        <c:ser>
          <c:idx val="1"/>
          <c:order val="1"/>
          <c:tx>
            <c:strRef>
              <c:f>Sheet1!$C$136</c:f>
              <c:strCache>
                <c:ptCount val="1"/>
                <c:pt idx="0">
                  <c:v>One or more aspect of LGBTIQA+ people received a lot of attention or discussion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Sheet1!$A$137:$A$140</c:f>
              <c:strCache>
                <c:ptCount val="4"/>
                <c:pt idx="0">
                  <c:v>Secondary school</c:v>
                </c:pt>
                <c:pt idx="1">
                  <c:v>TAFE</c:v>
                </c:pt>
                <c:pt idx="2">
                  <c:v>University</c:v>
                </c:pt>
                <c:pt idx="3">
                  <c:v>Total</c:v>
                </c:pt>
              </c:strCache>
            </c:strRef>
          </c:cat>
          <c:val>
            <c:numRef>
              <c:f>Sheet1!$C$137:$C$140</c:f>
              <c:numCache>
                <c:formatCode>0.0</c:formatCode>
                <c:ptCount val="4"/>
                <c:pt idx="0">
                  <c:v>13.7</c:v>
                </c:pt>
                <c:pt idx="1">
                  <c:v>14</c:v>
                </c:pt>
                <c:pt idx="2">
                  <c:v>30.5</c:v>
                </c:pt>
                <c:pt idx="3">
                  <c:v>18.3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0AE-4BF7-8D8F-18DD54DF76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91481376"/>
        <c:axId val="1691483696"/>
      </c:barChart>
      <c:catAx>
        <c:axId val="169148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1691483696"/>
        <c:crosses val="autoZero"/>
        <c:auto val="1"/>
        <c:lblAlgn val="ctr"/>
        <c:lblOffset val="100"/>
        <c:noMultiLvlLbl val="0"/>
      </c:catAx>
      <c:valAx>
        <c:axId val="1691483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200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91481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4.2454564313481401E-2"/>
          <c:y val="0"/>
          <c:w val="0.92212986263315"/>
          <c:h val="0.1014280023297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391-4C82-80DE-39D97A4ECEC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391-4C82-80DE-39D97A4ECEC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391-4C82-80DE-39D97A4ECECC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391-4C82-80DE-39D97A4ECECC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391-4C82-80DE-39D97A4ECECC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391-4C82-80DE-39D97A4ECEC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Sheet1!$B$154:$F$154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Sheet1!$B$155:$F$155</c:f>
              <c:numCache>
                <c:formatCode>0.0</c:formatCode>
                <c:ptCount val="5"/>
                <c:pt idx="0">
                  <c:v>42.2</c:v>
                </c:pt>
                <c:pt idx="1">
                  <c:v>44.2</c:v>
                </c:pt>
                <c:pt idx="2">
                  <c:v>67.7</c:v>
                </c:pt>
                <c:pt idx="3">
                  <c:v>74.3</c:v>
                </c:pt>
                <c:pt idx="4">
                  <c:v>65.8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391-4C82-80DE-39D97A4ECE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16738928"/>
        <c:axId val="1816741248"/>
      </c:barChart>
      <c:catAx>
        <c:axId val="1816738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1816741248"/>
        <c:crosses val="autoZero"/>
        <c:auto val="1"/>
        <c:lblAlgn val="ctr"/>
        <c:lblOffset val="100"/>
        <c:noMultiLvlLbl val="0"/>
      </c:catAx>
      <c:valAx>
        <c:axId val="181674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r>
                  <a:rPr lang="en-GB" sz="1200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1816738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Sheet1!$A$212</c:f>
              <c:strCache>
                <c:ptCount val="1"/>
                <c:pt idx="0">
                  <c:v>Never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E86-4AC8-9151-791B081C8CCE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E86-4AC8-9151-791B081C8CCE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E86-4AC8-9151-791B081C8C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Sheet1!$B$211:$D$211</c:f>
              <c:strCache>
                <c:ptCount val="3"/>
                <c:pt idx="0">
                  <c:v>Secondary school</c:v>
                </c:pt>
                <c:pt idx="1">
                  <c:v>TAFE</c:v>
                </c:pt>
                <c:pt idx="2">
                  <c:v>University</c:v>
                </c:pt>
              </c:strCache>
            </c:strRef>
          </c:cat>
          <c:val>
            <c:numRef>
              <c:f>Sheet1!$B$212:$D$212</c:f>
              <c:numCache>
                <c:formatCode>0.0</c:formatCode>
                <c:ptCount val="3"/>
                <c:pt idx="0">
                  <c:v>2.8</c:v>
                </c:pt>
                <c:pt idx="1">
                  <c:v>24.9</c:v>
                </c:pt>
                <c:pt idx="2">
                  <c:v>19.2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E86-4AC8-9151-791B081C8CCE}"/>
            </c:ext>
          </c:extLst>
        </c:ser>
        <c:ser>
          <c:idx val="1"/>
          <c:order val="1"/>
          <c:tx>
            <c:strRef>
              <c:f>Sheet1!$A$213</c:f>
              <c:strCache>
                <c:ptCount val="1"/>
                <c:pt idx="0">
                  <c:v>Rarely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Sheet1!$B$211:$D$211</c:f>
              <c:strCache>
                <c:ptCount val="3"/>
                <c:pt idx="0">
                  <c:v>Secondary school</c:v>
                </c:pt>
                <c:pt idx="1">
                  <c:v>TAFE</c:v>
                </c:pt>
                <c:pt idx="2">
                  <c:v>University</c:v>
                </c:pt>
              </c:strCache>
            </c:strRef>
          </c:cat>
          <c:val>
            <c:numRef>
              <c:f>Sheet1!$B$213:$D$213</c:f>
              <c:numCache>
                <c:formatCode>0.0</c:formatCode>
                <c:ptCount val="3"/>
                <c:pt idx="0">
                  <c:v>8.3000000000000007</c:v>
                </c:pt>
                <c:pt idx="1">
                  <c:v>20.399999999999999</c:v>
                </c:pt>
                <c:pt idx="2">
                  <c:v>28.5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1E86-4AC8-9151-791B081C8CCE}"/>
            </c:ext>
          </c:extLst>
        </c:ser>
        <c:ser>
          <c:idx val="2"/>
          <c:order val="2"/>
          <c:tx>
            <c:strRef>
              <c:f>Sheet1!$A$214</c:f>
              <c:strCache>
                <c:ptCount val="1"/>
                <c:pt idx="0">
                  <c:v>Sometimes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Sheet1!$B$211:$D$211</c:f>
              <c:strCache>
                <c:ptCount val="3"/>
                <c:pt idx="0">
                  <c:v>Secondary school</c:v>
                </c:pt>
                <c:pt idx="1">
                  <c:v>TAFE</c:v>
                </c:pt>
                <c:pt idx="2">
                  <c:v>University</c:v>
                </c:pt>
              </c:strCache>
            </c:strRef>
          </c:cat>
          <c:val>
            <c:numRef>
              <c:f>Sheet1!$B$214:$D$214</c:f>
              <c:numCache>
                <c:formatCode>0.0</c:formatCode>
                <c:ptCount val="3"/>
                <c:pt idx="0">
                  <c:v>25.1</c:v>
                </c:pt>
                <c:pt idx="1">
                  <c:v>34.5</c:v>
                </c:pt>
                <c:pt idx="2">
                  <c:v>37.4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E86-4AC8-9151-791B081C8CCE}"/>
            </c:ext>
          </c:extLst>
        </c:ser>
        <c:ser>
          <c:idx val="3"/>
          <c:order val="3"/>
          <c:tx>
            <c:strRef>
              <c:f>Sheet1!$A$215</c:f>
              <c:strCache>
                <c:ptCount val="1"/>
                <c:pt idx="0">
                  <c:v>Frequently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Sheet1!$B$211:$D$211</c:f>
              <c:strCache>
                <c:ptCount val="3"/>
                <c:pt idx="0">
                  <c:v>Secondary school</c:v>
                </c:pt>
                <c:pt idx="1">
                  <c:v>TAFE</c:v>
                </c:pt>
                <c:pt idx="2">
                  <c:v>University</c:v>
                </c:pt>
              </c:strCache>
            </c:strRef>
          </c:cat>
          <c:val>
            <c:numRef>
              <c:f>Sheet1!$B$215:$D$215</c:f>
              <c:numCache>
                <c:formatCode>0.0</c:formatCode>
                <c:ptCount val="3"/>
                <c:pt idx="0">
                  <c:v>63.7</c:v>
                </c:pt>
                <c:pt idx="1">
                  <c:v>20.2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E86-4AC8-9151-791B081C8C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658380128"/>
        <c:axId val="1710259728"/>
      </c:barChart>
      <c:catAx>
        <c:axId val="165838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1710259728"/>
        <c:crosses val="autoZero"/>
        <c:auto val="1"/>
        <c:lblAlgn val="ctr"/>
        <c:lblOffset val="100"/>
        <c:noMultiLvlLbl val="0"/>
      </c:catAx>
      <c:valAx>
        <c:axId val="1710259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200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5838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009496769276602"/>
          <c:y val="0"/>
          <c:w val="0.47397065180095299"/>
          <c:h val="5.86454675276604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5302413790769693E-2"/>
          <c:y val="7.6667192929480293E-2"/>
          <c:w val="0.89368717650624097"/>
          <c:h val="0.72814597568016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Sheet1!$B$247</c:f>
              <c:strCache>
                <c:ptCount val="1"/>
                <c:pt idx="0">
                  <c:v>Secondary school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Sheet1!$A$248:$A$253</c:f>
              <c:strCache>
                <c:ptCount val="6"/>
                <c:pt idx="0">
                  <c:v>Part of a day</c:v>
                </c:pt>
                <c:pt idx="1">
                  <c:v>1 - 3 days</c:v>
                </c:pt>
                <c:pt idx="2">
                  <c:v>4 - 7 days</c:v>
                </c:pt>
                <c:pt idx="3">
                  <c:v>1 - 2 weeks</c:v>
                </c:pt>
                <c:pt idx="4">
                  <c:v>More than two weeks</c:v>
                </c:pt>
                <c:pt idx="5">
                  <c:v>Any missed day</c:v>
                </c:pt>
              </c:strCache>
            </c:strRef>
          </c:cat>
          <c:val>
            <c:numRef>
              <c:f>Sheet1!$B$248:$B$253</c:f>
              <c:numCache>
                <c:formatCode>0.0</c:formatCode>
                <c:ptCount val="6"/>
                <c:pt idx="0">
                  <c:v>7.1</c:v>
                </c:pt>
                <c:pt idx="1">
                  <c:v>14.8</c:v>
                </c:pt>
                <c:pt idx="2">
                  <c:v>5.8</c:v>
                </c:pt>
                <c:pt idx="3">
                  <c:v>2.9</c:v>
                </c:pt>
                <c:pt idx="4">
                  <c:v>7.8</c:v>
                </c:pt>
                <c:pt idx="5">
                  <c:v>38.4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D5-4CC3-8300-C0DE1C920C9F}"/>
            </c:ext>
          </c:extLst>
        </c:ser>
        <c:ser>
          <c:idx val="1"/>
          <c:order val="1"/>
          <c:tx>
            <c:strRef>
              <c:f>Sheet1!$C$247</c:f>
              <c:strCache>
                <c:ptCount val="1"/>
                <c:pt idx="0">
                  <c:v>TAFE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Sheet1!$A$248:$A$253</c:f>
              <c:strCache>
                <c:ptCount val="6"/>
                <c:pt idx="0">
                  <c:v>Part of a day</c:v>
                </c:pt>
                <c:pt idx="1">
                  <c:v>1 - 3 days</c:v>
                </c:pt>
                <c:pt idx="2">
                  <c:v>4 - 7 days</c:v>
                </c:pt>
                <c:pt idx="3">
                  <c:v>1 - 2 weeks</c:v>
                </c:pt>
                <c:pt idx="4">
                  <c:v>More than two weeks</c:v>
                </c:pt>
                <c:pt idx="5">
                  <c:v>Any missed day</c:v>
                </c:pt>
              </c:strCache>
            </c:strRef>
          </c:cat>
          <c:val>
            <c:numRef>
              <c:f>Sheet1!$C$248:$C$253</c:f>
              <c:numCache>
                <c:formatCode>0.0</c:formatCode>
                <c:ptCount val="6"/>
                <c:pt idx="0">
                  <c:v>8</c:v>
                </c:pt>
                <c:pt idx="1">
                  <c:v>9.5</c:v>
                </c:pt>
                <c:pt idx="2">
                  <c:v>8.4</c:v>
                </c:pt>
                <c:pt idx="3">
                  <c:v>1.9</c:v>
                </c:pt>
                <c:pt idx="4">
                  <c:v>6.5</c:v>
                </c:pt>
                <c:pt idx="5">
                  <c:v>34.4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D5-4CC3-8300-C0DE1C920C9F}"/>
            </c:ext>
          </c:extLst>
        </c:ser>
        <c:ser>
          <c:idx val="2"/>
          <c:order val="2"/>
          <c:tx>
            <c:strRef>
              <c:f>Sheet1!$D$247</c:f>
              <c:strCache>
                <c:ptCount val="1"/>
                <c:pt idx="0">
                  <c:v>University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Sheet1!$A$248:$A$253</c:f>
              <c:strCache>
                <c:ptCount val="6"/>
                <c:pt idx="0">
                  <c:v>Part of a day</c:v>
                </c:pt>
                <c:pt idx="1">
                  <c:v>1 - 3 days</c:v>
                </c:pt>
                <c:pt idx="2">
                  <c:v>4 - 7 days</c:v>
                </c:pt>
                <c:pt idx="3">
                  <c:v>1 - 2 weeks</c:v>
                </c:pt>
                <c:pt idx="4">
                  <c:v>More than two weeks</c:v>
                </c:pt>
                <c:pt idx="5">
                  <c:v>Any missed day</c:v>
                </c:pt>
              </c:strCache>
            </c:strRef>
          </c:cat>
          <c:val>
            <c:numRef>
              <c:f>Sheet1!$D$248:$D$253</c:f>
              <c:numCache>
                <c:formatCode>0.0</c:formatCode>
                <c:ptCount val="6"/>
                <c:pt idx="0">
                  <c:v>4.5</c:v>
                </c:pt>
                <c:pt idx="1">
                  <c:v>6.1</c:v>
                </c:pt>
                <c:pt idx="2">
                  <c:v>2.9</c:v>
                </c:pt>
                <c:pt idx="3">
                  <c:v>0.6</c:v>
                </c:pt>
                <c:pt idx="4">
                  <c:v>3.1</c:v>
                </c:pt>
                <c:pt idx="5">
                  <c:v>17.2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D5-4CC3-8300-C0DE1C920C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16977136"/>
        <c:axId val="1817050416"/>
      </c:barChart>
      <c:catAx>
        <c:axId val="18169771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400"/>
                  <a:t>Number of missed days in the past 12 months</a:t>
                </a:r>
              </a:p>
            </c:rich>
          </c:tx>
          <c:layout>
            <c:manualLayout>
              <c:xMode val="edge"/>
              <c:yMode val="edge"/>
              <c:x val="0.35717402188802111"/>
              <c:y val="0.8629726766989170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1817050416"/>
        <c:crosses val="autoZero"/>
        <c:auto val="1"/>
        <c:lblAlgn val="ctr"/>
        <c:lblOffset val="100"/>
        <c:noMultiLvlLbl val="0"/>
      </c:catAx>
      <c:valAx>
        <c:axId val="1817050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 sz="1200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6977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009496769276602"/>
          <c:y val="0"/>
          <c:w val="0.46795819613457401"/>
          <c:h val="6.33170830199657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1C3-4120-9A19-B59A24C4FCF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1C3-4120-9A19-B59A24C4FCF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1C3-4120-9A19-B59A24C4FCFD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1C3-4120-9A19-B59A24C4FCFD}"/>
              </c:ext>
            </c:extLst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1C3-4120-9A19-B59A24C4FCFD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1C3-4120-9A19-B59A24C4FC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Sheet1!$A$264:$E$264</c:f>
              <c:strCache>
                <c:ptCount val="5"/>
                <c:pt idx="0">
                  <c:v>Cisgender woman</c:v>
                </c:pt>
                <c:pt idx="1">
                  <c:v>Cisgender man</c:v>
                </c:pt>
                <c:pt idx="2">
                  <c:v>Trans woman</c:v>
                </c:pt>
                <c:pt idx="3">
                  <c:v>Trans man</c:v>
                </c:pt>
                <c:pt idx="4">
                  <c:v>Non-binary</c:v>
                </c:pt>
              </c:strCache>
            </c:strRef>
          </c:cat>
          <c:val>
            <c:numRef>
              <c:f>Sheet1!$A$265:$E$265</c:f>
              <c:numCache>
                <c:formatCode>0.0</c:formatCode>
                <c:ptCount val="5"/>
                <c:pt idx="0">
                  <c:v>29.2</c:v>
                </c:pt>
                <c:pt idx="1">
                  <c:v>23</c:v>
                </c:pt>
                <c:pt idx="2">
                  <c:v>64.3</c:v>
                </c:pt>
                <c:pt idx="3">
                  <c:v>54.4</c:v>
                </c:pt>
                <c:pt idx="4">
                  <c:v>44.6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1C3-4120-9A19-B59A24C4FC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816738928"/>
        <c:axId val="1816741248"/>
      </c:barChart>
      <c:catAx>
        <c:axId val="1816738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1816741248"/>
        <c:crosses val="autoZero"/>
        <c:auto val="1"/>
        <c:lblAlgn val="ctr"/>
        <c:lblOffset val="100"/>
        <c:noMultiLvlLbl val="0"/>
      </c:catAx>
      <c:valAx>
        <c:axId val="1816741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r>
                  <a:rPr lang="en-GB"/>
                  <a:t>Participants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1816738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300" cy="50206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7448" y="1"/>
            <a:ext cx="2975300" cy="50206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ACB76CB-9D91-4931-9B19-81E9EC39C120}" type="datetimeFigureOut">
              <a:rPr lang="en-US"/>
              <a:pPr>
                <a:defRPr/>
              </a:pPr>
              <a:t>5/25/2021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96013"/>
            <a:ext cx="2975300" cy="50206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7448" y="9496013"/>
            <a:ext cx="2975300" cy="50206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804609D-BEAB-435E-8B23-B9ED016EC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168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300" cy="50206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7448" y="1"/>
            <a:ext cx="2975300" cy="502062"/>
          </a:xfrm>
          <a:prstGeom prst="rect">
            <a:avLst/>
          </a:prstGeom>
        </p:spPr>
        <p:txBody>
          <a:bodyPr vert="horz" lIns="92199" tIns="46099" rIns="92199" bIns="4609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7A063BE-DD0E-45A6-AB68-D8E2D910CEC4}" type="datetimeFigureOut">
              <a:rPr lang="en-US"/>
              <a:pPr>
                <a:defRPr/>
              </a:pPr>
              <a:t>5/25/2021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1250950"/>
            <a:ext cx="4495800" cy="33734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9" tIns="46099" rIns="92199" bIns="4609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115" y="4811165"/>
            <a:ext cx="5492121" cy="3936552"/>
          </a:xfrm>
          <a:prstGeom prst="rect">
            <a:avLst/>
          </a:prstGeom>
        </p:spPr>
        <p:txBody>
          <a:bodyPr vert="horz" lIns="92199" tIns="46099" rIns="92199" bIns="4609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96013"/>
            <a:ext cx="2975300" cy="50206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7448" y="9496013"/>
            <a:ext cx="2975300" cy="502062"/>
          </a:xfrm>
          <a:prstGeom prst="rect">
            <a:avLst/>
          </a:prstGeom>
        </p:spPr>
        <p:txBody>
          <a:bodyPr vert="horz" lIns="92199" tIns="46099" rIns="92199" bIns="46099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BA03A8-B7E6-4BBF-9068-BCF6C4272C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889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834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29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408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88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923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09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182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A03A8-B7E6-4BBF-9068-BCF6C4272CF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67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32"/>
          <p:cNvSpPr txBox="1">
            <a:spLocks noChangeAspect="1" noChangeArrowheads="1"/>
          </p:cNvSpPr>
          <p:nvPr userDrawn="1"/>
        </p:nvSpPr>
        <p:spPr bwMode="auto">
          <a:xfrm>
            <a:off x="7953903" y="1"/>
            <a:ext cx="1190098" cy="3035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none" lIns="144000" tIns="72000" rIns="144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2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rPr>
              <a:t>latrobe.edu.au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1336041" y="3333509"/>
            <a:ext cx="6466840" cy="1119607"/>
          </a:xfrm>
        </p:spPr>
        <p:txBody>
          <a:bodyPr wrap="square" anchor="b" anchorCtr="1">
            <a:normAutofit/>
          </a:bodyPr>
          <a:lstStyle>
            <a:lvl1pPr algn="ctr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36041" y="4858004"/>
            <a:ext cx="6466840" cy="364236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 Name – Presenter Title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1336041" y="5261033"/>
            <a:ext cx="6466840" cy="364236"/>
          </a:xfrm>
        </p:spPr>
        <p:txBody>
          <a:bodyPr wrap="square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74"/>
          <a:stretch/>
        </p:blipFill>
        <p:spPr>
          <a:xfrm>
            <a:off x="2951545" y="1016902"/>
            <a:ext cx="3265038" cy="217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60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02929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703"/>
            <a:ext cx="3868340" cy="3179751"/>
          </a:xfrm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None/>
              <a:defRPr lang="en-US" sz="1800" kern="1200" baseline="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 / Intro paragraph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629152" y="2772703"/>
            <a:ext cx="3887391" cy="31797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1388467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, Content 1-Col +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13497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5" y="3535266"/>
            <a:ext cx="2643583" cy="2016498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29845" y="2775233"/>
            <a:ext cx="2643583" cy="582561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18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3636964" y="2781110"/>
            <a:ext cx="4935537" cy="2770657"/>
          </a:xfrm>
        </p:spPr>
        <p:txBody>
          <a:bodyPr/>
          <a:lstStyle/>
          <a:p>
            <a:pPr lvl="0"/>
            <a:r>
              <a:rPr lang="en-US" altLang="en-US" noProof="0"/>
              <a:t>Click icon to add media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06725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a Placeholder 3"/>
          <p:cNvSpPr>
            <a:spLocks noGrp="1"/>
          </p:cNvSpPr>
          <p:nvPr>
            <p:ph type="media" sz="quarter" idx="10"/>
          </p:nvPr>
        </p:nvSpPr>
        <p:spPr>
          <a:xfrm>
            <a:off x="508002" y="1143000"/>
            <a:ext cx="8128000" cy="4572000"/>
          </a:xfrm>
        </p:spPr>
        <p:txBody>
          <a:bodyPr/>
          <a:lstStyle/>
          <a:p>
            <a:pPr lvl="0"/>
            <a:r>
              <a:rPr lang="en-US" altLang="en-US" noProof="0"/>
              <a:t>Click icon to add media</a:t>
            </a:r>
            <a:endParaRPr lang="en-AU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972925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8650" y="713497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629843" y="2772704"/>
            <a:ext cx="3868341" cy="3232845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2" hasCustomPrompt="1"/>
          </p:nvPr>
        </p:nvSpPr>
        <p:spPr>
          <a:xfrm>
            <a:off x="4629151" y="2772704"/>
            <a:ext cx="3886200" cy="3232845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altLang="en-US" sz="180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46301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+ Content List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3" y="1569464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3" y="156946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3" y="2677472"/>
            <a:ext cx="2079154" cy="754063"/>
          </a:xfrm>
        </p:spPr>
        <p:txBody>
          <a:bodyPr/>
          <a:lstStyle>
            <a:lvl1pPr marL="215895" marR="0" indent="-215895" algn="l" defTabSz="91437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marL="215895" marR="0" lvl="0" indent="-215895" algn="l" defTabSz="914377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500"/>
              </a:spcAft>
              <a:buClr>
                <a:srgbClr val="E52212"/>
              </a:buClr>
              <a:buSzPct val="100000"/>
              <a:buFont typeface="Wingdings 2" panose="05020102010507070707" pitchFamily="18" charset="2"/>
              <a:buChar char=""/>
              <a:tabLst/>
              <a:defRPr/>
            </a:pPr>
            <a:r>
              <a:rPr lang="en-US" dirty="0"/>
              <a:t>Bulleted subheading</a:t>
            </a:r>
          </a:p>
          <a:p>
            <a:pPr lvl="0"/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4" hasCustomPrompt="1"/>
          </p:nvPr>
        </p:nvSpPr>
        <p:spPr>
          <a:xfrm>
            <a:off x="3197453" y="267746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628653" y="379160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3197453" y="3791602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628653" y="4899612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8" hasCustomPrompt="1"/>
          </p:nvPr>
        </p:nvSpPr>
        <p:spPr>
          <a:xfrm>
            <a:off x="3197453" y="4899606"/>
            <a:ext cx="5300041" cy="75406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800756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+ Content Lis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28653" y="1569464"/>
            <a:ext cx="2079154" cy="754063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>
                <a:solidFill>
                  <a:srgbClr val="E52212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subheading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3197453" y="1569468"/>
            <a:ext cx="5300041" cy="4182409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ts val="1000"/>
              </a:spcAft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5832146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4237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93766" y="4275791"/>
            <a:ext cx="3617875" cy="1887503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9" name="Picture 4"/>
          <p:cNvPicPr preferRelativeResize="0"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2577602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93766" y="4275791"/>
            <a:ext cx="3617875" cy="1887503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195638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05060"/>
            <a:ext cx="4572000" cy="3457709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pic>
        <p:nvPicPr>
          <p:cNvPr id="9" name="Picture 4"/>
          <p:cNvPicPr preferRelativeResize="0"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5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3766" y="3847616"/>
            <a:ext cx="3617874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7" name="Text Placeholder 19"/>
          <p:cNvSpPr>
            <a:spLocks noGrp="1"/>
          </p:cNvSpPr>
          <p:nvPr>
            <p:ph type="body" sz="quarter" idx="16" hasCustomPrompt="1"/>
          </p:nvPr>
        </p:nvSpPr>
        <p:spPr>
          <a:xfrm>
            <a:off x="593766" y="4601688"/>
            <a:ext cx="3617875" cy="1561606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3456715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3766" y="3847616"/>
            <a:ext cx="3617874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0" name="Text Placeholder 19"/>
          <p:cNvSpPr>
            <a:spLocks noGrp="1"/>
          </p:cNvSpPr>
          <p:nvPr>
            <p:ph type="body" sz="quarter" idx="16" hasCustomPrompt="1"/>
          </p:nvPr>
        </p:nvSpPr>
        <p:spPr>
          <a:xfrm>
            <a:off x="593766" y="4601688"/>
            <a:ext cx="3617875" cy="1561606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1848106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lide (Optional)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1973370" y="1393893"/>
            <a:ext cx="3681164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3392989" y="2764677"/>
            <a:ext cx="1786415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17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5148277" y="2997720"/>
            <a:ext cx="2086176" cy="1190514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7500" b="1" kern="1200" spc="-300" baseline="0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2018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06" y="4707177"/>
            <a:ext cx="1538989" cy="125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5341495" y="6477868"/>
            <a:ext cx="35509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AU" sz="800" kern="1200" baseline="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La Trobe University CRICOS Provider Code Number 00115M</a:t>
            </a:r>
            <a:endParaRPr lang="en-US" altLang="en-US" sz="800" kern="1200" baseline="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7699986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3 images (Positional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905" y="3429347"/>
            <a:ext cx="4572000" cy="3457709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9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6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20" y="5189693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14" name="Picture 4"/>
          <p:cNvPicPr preferRelativeResize="0"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8"/>
          <a:stretch/>
        </p:blipFill>
        <p:spPr bwMode="auto">
          <a:xfrm>
            <a:off x="-15240" y="-6443"/>
            <a:ext cx="4587241" cy="343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r="1532" b="-1"/>
          <a:stretch/>
        </p:blipFill>
        <p:spPr bwMode="auto">
          <a:xfrm>
            <a:off x="4571771" y="-3174"/>
            <a:ext cx="4576992" cy="34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5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64"/>
          <a:stretch/>
        </p:blipFill>
        <p:spPr bwMode="auto">
          <a:xfrm>
            <a:off x="4571770" y="3429347"/>
            <a:ext cx="4580168" cy="345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1178312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3429006"/>
            <a:ext cx="4572000" cy="3433763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572000" y="342900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572000" cy="3429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2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795055" y="4297566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3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450320" y="5189693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2024477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, Call-to-Action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87829" y="5088014"/>
            <a:ext cx="3623812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CALL-TO-ACTION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87829" y="1775706"/>
            <a:ext cx="3623812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87829" y="857699"/>
            <a:ext cx="3623812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  <p:pic>
        <p:nvPicPr>
          <p:cNvPr id="9" name="Picture 1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3" t="-185" r="30605" b="-284"/>
          <a:stretch/>
        </p:blipFill>
        <p:spPr bwMode="auto">
          <a:xfrm>
            <a:off x="4572000" y="2"/>
            <a:ext cx="4572000" cy="68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38332879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, Call-to-Action + Image 1/2-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5221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8539166" y="71278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US" altLang="en-US" sz="180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11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87829" y="5088014"/>
            <a:ext cx="3623812" cy="764735"/>
          </a:xfrm>
        </p:spPr>
        <p:txBody>
          <a:bodyPr/>
          <a:lstStyle>
            <a:lvl1pPr marL="0" indent="0">
              <a:lnSpc>
                <a:spcPts val="1900"/>
              </a:lnSpc>
              <a:buFontTx/>
              <a:buNone/>
              <a:defRPr lang="en-US" sz="1600" b="1" kern="1200" cap="all" baseline="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CALL-TO-ACTION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87829" y="1775706"/>
            <a:ext cx="3623812" cy="3020468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buClr>
                <a:schemeClr val="bg1"/>
              </a:buClr>
              <a:defRPr baseline="0">
                <a:solidFill>
                  <a:schemeClr val="bg1"/>
                </a:solidFill>
              </a:defRPr>
            </a:lvl1pPr>
            <a:lvl2pPr marL="176209" indent="0">
              <a:buNone/>
              <a:defRPr/>
            </a:lvl2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87829" y="857699"/>
            <a:ext cx="3623812" cy="582561"/>
          </a:xfrm>
        </p:spPr>
        <p:txBody>
          <a:bodyPr/>
          <a:lstStyle>
            <a:lvl1pPr marL="0" indent="0" algn="l" rtl="0" eaLnBrk="1" fontAlgn="base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None/>
              <a:defRPr lang="en-US" sz="2400" b="1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045394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Image Full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5" b="21641"/>
          <a:stretch/>
        </p:blipFill>
        <p:spPr bwMode="auto">
          <a:xfrm flipH="1">
            <a:off x="-184150" y="0"/>
            <a:ext cx="9328150" cy="6870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70" y="628830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72" y="2018408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10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3993" y="2204452"/>
            <a:ext cx="3411860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34116689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 + Image Full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6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38270" y="628830"/>
            <a:ext cx="3681164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7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38272" y="2018408"/>
            <a:ext cx="1786415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and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2233993" y="2204452"/>
            <a:ext cx="3411860" cy="1267458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pPr/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21036013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Image 1/2 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91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9" y="2646518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9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5" y="3834581"/>
            <a:ext cx="2773730" cy="2376214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pic>
        <p:nvPicPr>
          <p:cNvPr id="8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12916" r="18887" b="11942"/>
          <a:stretch/>
        </p:blipFill>
        <p:spPr bwMode="auto">
          <a:xfrm>
            <a:off x="4572003" y="0"/>
            <a:ext cx="4571999" cy="687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rgbClr val="7F7F7F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rgbClr val="7F7F7F"/>
                </a:solidFill>
              </a:rPr>
              <a:t>‹#›</a:t>
            </a:fld>
            <a:r>
              <a:rPr lang="en-AU" sz="800" dirty="0">
                <a:solidFill>
                  <a:srgbClr val="7F7F7F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34899965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Content + Image 1/2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393574" y="1754391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6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1048839" y="2646518"/>
            <a:ext cx="2326626" cy="775015"/>
          </a:xfrm>
          <a:solidFill>
            <a:srgbClr val="E52212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601735" y="3834581"/>
            <a:ext cx="2773730" cy="2376214"/>
          </a:xfrm>
        </p:spPr>
        <p:txBody>
          <a:bodyPr/>
          <a:lstStyle>
            <a:lvl1pPr marL="0" indent="0">
              <a:buFontTx/>
              <a:buNone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2pPr>
            <a:lvl3pPr marL="914377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3pPr>
            <a:lvl4pPr marL="1371566" indent="0">
              <a:buFontTx/>
              <a:buNone/>
              <a:defRPr lang="en-US" sz="1600" kern="12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4pPr>
            <a:lvl5pPr marL="1828754" indent="0">
              <a:buFontTx/>
              <a:buNone/>
              <a:defRPr lang="en-AU" sz="1600" kern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 Condensed" panose="02000000000000000000" pitchFamily="2" charset="0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rgbClr val="7F7F7F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rgbClr val="7F7F7F"/>
                </a:solidFill>
              </a:rPr>
              <a:t>‹#›</a:t>
            </a:fld>
            <a:r>
              <a:rPr lang="en-AU" sz="800" dirty="0">
                <a:solidFill>
                  <a:srgbClr val="7F7F7F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10939086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rgbClr val="E522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506" y="757047"/>
            <a:ext cx="1538989" cy="125174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2386719" y="2652137"/>
            <a:ext cx="2831573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Thank</a:t>
            </a:r>
          </a:p>
        </p:txBody>
      </p:sp>
      <p:sp>
        <p:nvSpPr>
          <p:cNvPr id="12" name="Text Placeholder 2"/>
          <p:cNvSpPr>
            <a:spLocks noGrp="1" noChangeAspect="1"/>
          </p:cNvSpPr>
          <p:nvPr>
            <p:ph type="body" idx="10" hasCustomPrompt="1"/>
          </p:nvPr>
        </p:nvSpPr>
        <p:spPr>
          <a:xfrm>
            <a:off x="5103028" y="2954376"/>
            <a:ext cx="1648556" cy="1267458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8000" b="1" kern="1200" spc="-300" baseline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you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314214" y="4870485"/>
            <a:ext cx="25155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latrobe.edu.au/arcshs  </a:t>
            </a:r>
          </a:p>
        </p:txBody>
      </p:sp>
    </p:spTree>
    <p:extLst>
      <p:ext uri="{BB962C8B-B14F-4D97-AF65-F5344CB8AC3E}">
        <p14:creationId xmlns:p14="http://schemas.microsoft.com/office/powerpoint/2010/main" val="2410160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Number, Heading + Image 1/2-page (Position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4761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19" t="12916" r="18887" b="11942"/>
          <a:stretch/>
        </p:blipFill>
        <p:spPr bwMode="auto">
          <a:xfrm>
            <a:off x="4572003" y="0"/>
            <a:ext cx="4571999" cy="687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40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1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39999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7" name="Text Placeholder 2"/>
          <p:cNvSpPr>
            <a:spLocks noGrp="1" noChangeAspect="1"/>
          </p:cNvSpPr>
          <p:nvPr>
            <p:ph type="body" idx="11" hasCustomPrompt="1"/>
          </p:nvPr>
        </p:nvSpPr>
        <p:spPr>
          <a:xfrm>
            <a:off x="5099359" y="4438564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405708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Number, Heading + Image 1/2-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72000" y="0"/>
            <a:ext cx="4572000" cy="6858000"/>
          </a:xfrm>
        </p:spPr>
        <p:txBody>
          <a:bodyPr/>
          <a:lstStyle/>
          <a:p>
            <a:pPr lvl="0"/>
            <a:r>
              <a:rPr lang="en-US" altLang="en-US" noProof="0"/>
              <a:t>Click icon to add picture</a:t>
            </a:r>
            <a:endParaRPr lang="en-AU" altLang="en-US" noProof="0" dirty="0"/>
          </a:p>
        </p:txBody>
      </p:sp>
      <p:sp>
        <p:nvSpPr>
          <p:cNvPr id="5" name="Rectangle 4"/>
          <p:cNvSpPr/>
          <p:nvPr userDrawn="1"/>
        </p:nvSpPr>
        <p:spPr>
          <a:xfrm>
            <a:off x="-4761" y="0"/>
            <a:ext cx="4576763" cy="6858000"/>
          </a:xfrm>
          <a:prstGeom prst="rect">
            <a:avLst/>
          </a:prstGeom>
          <a:solidFill>
            <a:srgbClr val="E52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1"/>
          <p:cNvSpPr>
            <a:spLocks noGrp="1" noChangeAspect="1"/>
          </p:cNvSpPr>
          <p:nvPr>
            <p:ph type="title" hasCustomPrompt="1"/>
          </p:nvPr>
        </p:nvSpPr>
        <p:spPr>
          <a:xfrm>
            <a:off x="5098924" y="2657717"/>
            <a:ext cx="2326626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algn="l">
              <a:lnSpc>
                <a:spcPct val="100000"/>
              </a:lnSpc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9" name="Text Placeholder 2"/>
          <p:cNvSpPr>
            <a:spLocks noGrp="1" noChangeAspect="1"/>
          </p:cNvSpPr>
          <p:nvPr>
            <p:ph type="body" idx="1" hasCustomPrompt="1"/>
          </p:nvPr>
        </p:nvSpPr>
        <p:spPr>
          <a:xfrm>
            <a:off x="5099359" y="3549840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-4761" y="0"/>
            <a:ext cx="4576763" cy="6864350"/>
          </a:xfrm>
        </p:spPr>
        <p:txBody>
          <a:bodyPr tIns="144000" anchor="ctr"/>
          <a:lstStyle>
            <a:lvl1pPr marL="0" indent="0" algn="ct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39999" kern="1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Text Placeholder 2"/>
          <p:cNvSpPr>
            <a:spLocks noGrp="1" noChangeAspect="1"/>
          </p:cNvSpPr>
          <p:nvPr>
            <p:ph type="body" idx="13" hasCustomPrompt="1"/>
          </p:nvPr>
        </p:nvSpPr>
        <p:spPr>
          <a:xfrm>
            <a:off x="5099359" y="4441963"/>
            <a:ext cx="3665134" cy="775015"/>
          </a:xfrm>
          <a:solidFill>
            <a:schemeClr val="bg1"/>
          </a:solidFill>
        </p:spPr>
        <p:txBody>
          <a:bodyPr wrap="none" lIns="144000" tIns="36000" rIns="144000" anchor="ctr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>
                <a:solidFill>
                  <a:srgbClr val="E52212"/>
                </a:solidFill>
                <a:latin typeface="Roboto Condensed" panose="02000000000000000000" pitchFamily="2" charset="0"/>
                <a:ea typeface="Roboto Condensed" panose="02000000000000000000" pitchFamily="2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More heading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251414" y="6468703"/>
            <a:ext cx="2457814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</a:rPr>
              <a:t>Slide </a:t>
            </a:r>
            <a:fld id="{6D2ABE8C-A05F-4256-939B-48D806335117}" type="slidenum">
              <a:rPr lang="en-AU" sz="800" smtClean="0">
                <a:solidFill>
                  <a:schemeClr val="bg1"/>
                </a:solidFill>
              </a:rPr>
              <a:t>‹#›</a:t>
            </a:fld>
            <a:r>
              <a:rPr lang="en-AU" sz="800" dirty="0">
                <a:solidFill>
                  <a:schemeClr val="bg1"/>
                </a:solidFill>
              </a:rPr>
              <a:t>  |  Version 2</a:t>
            </a:r>
          </a:p>
        </p:txBody>
      </p:sp>
    </p:spTree>
    <p:extLst>
      <p:ext uri="{BB962C8B-B14F-4D97-AF65-F5344CB8AC3E}">
        <p14:creationId xmlns:p14="http://schemas.microsoft.com/office/powerpoint/2010/main" val="3797639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Bulleted List /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704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63" indent="-236533">
              <a:buClrTx/>
              <a:buFont typeface="Roboto Condensed" panose="02000000000000000000" pitchFamily="2" charset="0"/>
              <a:buChar char="–"/>
              <a:defRPr/>
            </a:lvl2pPr>
            <a:lvl3pPr marL="628650" indent="-174625">
              <a:buClrTx/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en-US" altLang="en-US" noProof="0" dirty="0"/>
              <a:t>Bulleted list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9475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dirty="0"/>
              <a:t>Heading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628650" y="2772704"/>
            <a:ext cx="7886700" cy="340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 marL="460363" indent="-236533">
              <a:buFont typeface="Roboto Condensed" panose="02000000000000000000" pitchFamily="2" charset="0"/>
              <a:buChar char="–"/>
              <a:defRPr/>
            </a:lvl2pPr>
          </a:lstStyle>
          <a:p>
            <a:pPr lvl="0"/>
            <a:r>
              <a:rPr lang="en-US" altLang="en-US" noProof="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901957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628650" y="71280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00000"/>
              </a:lnSpc>
              <a:defRPr sz="2000" baseline="0"/>
            </a:lvl1pPr>
          </a:lstStyle>
          <a:p>
            <a:pPr lvl="0"/>
            <a:r>
              <a:rPr lang="en-US" dirty="0"/>
              <a:t>Example of table style</a:t>
            </a:r>
            <a:endParaRPr lang="en-US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809D28-9640-4574-8AC0-CC1CC94AACAC}"/>
              </a:ext>
            </a:extLst>
          </p:cNvPr>
          <p:cNvSpPr txBox="1"/>
          <p:nvPr userDrawn="1"/>
        </p:nvSpPr>
        <p:spPr>
          <a:xfrm>
            <a:off x="628650" y="6266151"/>
            <a:ext cx="2221555" cy="400110"/>
          </a:xfrm>
          <a:prstGeom prst="rect">
            <a:avLst/>
          </a:prstGeom>
          <a:noFill/>
          <a:ln>
            <a:solidFill>
              <a:srgbClr val="EE2B21"/>
            </a:solidFill>
          </a:ln>
        </p:spPr>
        <p:txBody>
          <a:bodyPr wrap="square" rtlCol="0">
            <a:spAutoFit/>
          </a:bodyPr>
          <a:lstStyle/>
          <a:p>
            <a:r>
              <a:rPr lang="en-AU" sz="1000" b="1" dirty="0">
                <a:solidFill>
                  <a:srgbClr val="80808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Authors</a:t>
            </a:r>
            <a:r>
              <a:rPr lang="en-AU" sz="1000" dirty="0">
                <a:solidFill>
                  <a:srgbClr val="80808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: Hill, Lyons, Jones, McGowan, Carman, Parsons, Power &amp; Bourne (2021)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076460-95EB-42B3-8E2F-72FE9166A44F}"/>
              </a:ext>
            </a:extLst>
          </p:cNvPr>
          <p:cNvSpPr txBox="1"/>
          <p:nvPr userDrawn="1"/>
        </p:nvSpPr>
        <p:spPr>
          <a:xfrm>
            <a:off x="3035030" y="6266151"/>
            <a:ext cx="2801565" cy="400110"/>
          </a:xfrm>
          <a:prstGeom prst="rect">
            <a:avLst/>
          </a:prstGeom>
          <a:noFill/>
          <a:ln>
            <a:solidFill>
              <a:srgbClr val="EE2B21"/>
            </a:solidFill>
          </a:ln>
        </p:spPr>
        <p:txBody>
          <a:bodyPr wrap="square" rtlCol="0">
            <a:spAutoFit/>
          </a:bodyPr>
          <a:lstStyle/>
          <a:p>
            <a:r>
              <a:rPr lang="en-AU" sz="1000" b="1" dirty="0">
                <a:solidFill>
                  <a:srgbClr val="80808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Funding</a:t>
            </a:r>
            <a:r>
              <a:rPr lang="en-AU" sz="1000" dirty="0">
                <a:solidFill>
                  <a:srgbClr val="80808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: VIC Dept of Premier and Cabinet, NSW Dept of Health, ACT Office for LGBTIQ+ Affairs, SHINE SA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9D66F5-CAF8-4616-8CDD-A968CA4CC63C}"/>
              </a:ext>
            </a:extLst>
          </p:cNvPr>
          <p:cNvSpPr txBox="1"/>
          <p:nvPr userDrawn="1"/>
        </p:nvSpPr>
        <p:spPr>
          <a:xfrm>
            <a:off x="-9728" y="-21370"/>
            <a:ext cx="3412077" cy="338554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Writing Themselves In 4: National Report</a:t>
            </a:r>
          </a:p>
        </p:txBody>
      </p:sp>
    </p:spTree>
    <p:extLst>
      <p:ext uri="{BB962C8B-B14F-4D97-AF65-F5344CB8AC3E}">
        <p14:creationId xmlns:p14="http://schemas.microsoft.com/office/powerpoint/2010/main" val="1727082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Content 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2772699"/>
            <a:ext cx="3886200" cy="3404264"/>
          </a:xfrm>
        </p:spPr>
        <p:txBody>
          <a:bodyPr/>
          <a:lstStyle>
            <a:lvl1pPr>
              <a:defRPr/>
            </a:lvl1pPr>
            <a:lvl4pPr marL="1371566" indent="0">
              <a:buNone/>
              <a:defRPr/>
            </a:lvl4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2772699"/>
            <a:ext cx="3886200" cy="34042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3742471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Heading + Content 2-col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9841" y="712806"/>
            <a:ext cx="78867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2772698"/>
            <a:ext cx="3868340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b="0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3429006"/>
            <a:ext cx="3868340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2" y="2772698"/>
            <a:ext cx="3887391" cy="513244"/>
          </a:xfrm>
        </p:spPr>
        <p:txBody>
          <a:bodyPr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kern="1200" dirty="0" smtClean="0">
                <a:solidFill>
                  <a:srgbClr val="3B383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Subheading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2" y="3429006"/>
            <a:ext cx="3887391" cy="239047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Bulleted list</a:t>
            </a:r>
          </a:p>
        </p:txBody>
      </p:sp>
    </p:spTree>
    <p:extLst>
      <p:ext uri="{BB962C8B-B14F-4D97-AF65-F5344CB8AC3E}">
        <p14:creationId xmlns:p14="http://schemas.microsoft.com/office/powerpoint/2010/main" val="3634434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712788"/>
            <a:ext cx="78867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Heading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2795595"/>
            <a:ext cx="7886700" cy="3061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Bulleted list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098" y="6067711"/>
            <a:ext cx="2696901" cy="786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60" r:id="rId4"/>
    <p:sldLayoutId id="2147483836" r:id="rId5"/>
    <p:sldLayoutId id="2147483862" r:id="rId6"/>
    <p:sldLayoutId id="2147483861" r:id="rId7"/>
    <p:sldLayoutId id="2147483837" r:id="rId8"/>
    <p:sldLayoutId id="2147483838" r:id="rId9"/>
    <p:sldLayoutId id="2147483839" r:id="rId10"/>
    <p:sldLayoutId id="2147483840" r:id="rId11"/>
    <p:sldLayoutId id="2147483841" r:id="rId12"/>
    <p:sldLayoutId id="2147483842" r:id="rId13"/>
    <p:sldLayoutId id="2147483843" r:id="rId14"/>
    <p:sldLayoutId id="2147483844" r:id="rId15"/>
    <p:sldLayoutId id="2147483858" r:id="rId16"/>
    <p:sldLayoutId id="2147483857" r:id="rId17"/>
    <p:sldLayoutId id="2147483863" r:id="rId18"/>
    <p:sldLayoutId id="2147483848" r:id="rId19"/>
    <p:sldLayoutId id="2147483856" r:id="rId20"/>
    <p:sldLayoutId id="2147483855" r:id="rId21"/>
    <p:sldLayoutId id="2147483854" r:id="rId22"/>
    <p:sldLayoutId id="2147483849" r:id="rId23"/>
    <p:sldLayoutId id="2147483853" r:id="rId24"/>
    <p:sldLayoutId id="2147483850" r:id="rId25"/>
    <p:sldLayoutId id="2147483859" r:id="rId26"/>
    <p:sldLayoutId id="2147483851" r:id="rId27"/>
    <p:sldLayoutId id="2147483852" r:id="rId28"/>
  </p:sldLayoutIdLst>
  <p:hf hdr="0" ftr="0" dt="0"/>
  <p:txStyles>
    <p:titleStyle>
      <a:lvl1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lang="en-US" altLang="en-US" sz="4800" b="1" kern="1200" dirty="0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1pPr>
      <a:lvl2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algn="l" rtl="0" eaLnBrk="1" fontAlgn="base" hangingPunct="1">
        <a:lnSpc>
          <a:spcPts val="5500"/>
        </a:lnSpc>
        <a:spcBef>
          <a:spcPct val="0"/>
        </a:spcBef>
        <a:spcAft>
          <a:spcPct val="0"/>
        </a:spcAft>
        <a:defRPr sz="5400" b="1">
          <a:solidFill>
            <a:srgbClr val="E52212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45718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6pPr>
      <a:lvl7pPr marL="91437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7pPr>
      <a:lvl8pPr marL="137156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8pPr>
      <a:lvl9pPr marL="18287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</a:defRPr>
      </a:lvl9pPr>
    </p:titleStyle>
    <p:bodyStyle>
      <a:lvl1pPr marL="215895" indent="-215895" algn="l" rtl="0" eaLnBrk="1" fontAlgn="base" hangingPunct="1">
        <a:spcBef>
          <a:spcPct val="0"/>
        </a:spcBef>
        <a:spcAft>
          <a:spcPts val="1500"/>
        </a:spcAft>
        <a:buClr>
          <a:srgbClr val="E52212"/>
        </a:buClr>
        <a:buSzPct val="100000"/>
        <a:buFont typeface="Wingdings 2" panose="05020102010507070707" pitchFamily="18" charset="2"/>
        <a:buChar char=""/>
        <a:defRPr lang="en-US" altLang="en-US" sz="1600" kern="1200" dirty="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471476" indent="-2412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Tx/>
        <a:buSzPct val="100000"/>
        <a:buFont typeface="Roboto Condensed" panose="02000000000000000000" pitchFamily="2" charset="0"/>
        <a:buChar char="–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2pPr>
      <a:lvl3pPr marL="701675" indent="-255588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3pPr>
      <a:lvl4pPr marL="1600160" indent="-2285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4pPr>
      <a:lvl5pPr marL="2057349" indent="-228594" algn="l" rtl="0" eaLnBrk="1" fontAlgn="base" hangingPunct="1">
        <a:lnSpc>
          <a:spcPct val="90000"/>
        </a:lnSpc>
        <a:spcBef>
          <a:spcPts val="500"/>
        </a:spcBef>
        <a:spcAft>
          <a:spcPts val="1000"/>
        </a:spcAft>
        <a:buClr>
          <a:srgbClr val="E52212"/>
        </a:buClr>
        <a:buSzPct val="150000"/>
        <a:buFont typeface="Arial" panose="020B0604020202020204" pitchFamily="34" charset="0"/>
        <a:buChar char="•"/>
        <a:defRPr lang="en-US" altLang="en-US" sz="1600" kern="1200" dirty="0">
          <a:solidFill>
            <a:srgbClr val="A6A6A6"/>
          </a:solidFill>
          <a:latin typeface="Roboto Condensed" panose="02000000000000000000" pitchFamily="2" charset="0"/>
          <a:ea typeface="Roboto Condensed" panose="02000000000000000000" pitchFamily="2" charset="0"/>
          <a:cs typeface="Roboto Condensed" panose="02000000000000000000" pitchFamily="2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atrobe.edu.au/arcshs/publications/writing-themselves-in-publications/writing-themselves-in-4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6041" y="3783909"/>
            <a:ext cx="6681686" cy="1338864"/>
          </a:xfrm>
        </p:spPr>
        <p:txBody>
          <a:bodyPr>
            <a:normAutofit fontScale="90000"/>
          </a:bodyPr>
          <a:lstStyle/>
          <a:p>
            <a:r>
              <a:rPr lang="en-AU" sz="3600" dirty="0"/>
              <a:t>Writing Themselves In 4</a:t>
            </a:r>
            <a:r>
              <a:rPr lang="en-AU" sz="3200" dirty="0"/>
              <a:t> </a:t>
            </a:r>
            <a:br>
              <a:rPr lang="en-AU" sz="3200" dirty="0"/>
            </a:br>
            <a:r>
              <a:rPr lang="en-AU" sz="3200" dirty="0"/>
              <a:t>National Report: </a:t>
            </a:r>
            <a:r>
              <a:rPr lang="en-AU" sz="2400" b="0" dirty="0"/>
              <a:t>Key figures</a:t>
            </a:r>
            <a:br>
              <a:rPr lang="en-AU" sz="2400" b="0" dirty="0"/>
            </a:br>
            <a:br>
              <a:rPr lang="en-AU" sz="2400" b="0" dirty="0"/>
            </a:br>
            <a:r>
              <a:rPr lang="en-AU" sz="2000" b="0" dirty="0"/>
              <a:t>May 2021</a:t>
            </a:r>
            <a:endParaRPr lang="en-AU" sz="3200" b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6799" y="5590058"/>
            <a:ext cx="6466840" cy="364236"/>
          </a:xfrm>
        </p:spPr>
        <p:txBody>
          <a:bodyPr>
            <a:normAutofit/>
          </a:bodyPr>
          <a:lstStyle/>
          <a:p>
            <a:r>
              <a:rPr lang="en-AU" sz="1600" dirty="0"/>
              <a:t>Australian Research Centre in Sex, Health &amp; Society</a:t>
            </a:r>
          </a:p>
        </p:txBody>
      </p:sp>
    </p:spTree>
    <p:extLst>
      <p:ext uri="{BB962C8B-B14F-4D97-AF65-F5344CB8AC3E}">
        <p14:creationId xmlns:p14="http://schemas.microsoft.com/office/powerpoint/2010/main" val="1629357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D6BC7-9F0C-4A1D-AB40-BEABF93A5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73896"/>
            <a:ext cx="6307171" cy="892258"/>
          </a:xfrm>
        </p:spPr>
        <p:txBody>
          <a:bodyPr/>
          <a:lstStyle/>
          <a:p>
            <a:r>
              <a:rPr lang="en-AU" sz="2000" dirty="0"/>
              <a:t>Figure 1. </a:t>
            </a:r>
            <a:r>
              <a:rPr lang="en-AU" sz="2000" b="0" dirty="0"/>
              <a:t>Intersections of gender and sexuality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CF23FEE-9182-C449-A886-7C13AD74EF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3879834"/>
              </p:ext>
            </p:extLst>
          </p:nvPr>
        </p:nvGraphicFramePr>
        <p:xfrm>
          <a:off x="325821" y="1072056"/>
          <a:ext cx="8376745" cy="4939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7171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6A6A2B0-BAB5-4C90-A5C8-E313C94EF09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849" r="2849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1A431-ED12-4244-965F-9F68CDC08C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829" y="2378821"/>
            <a:ext cx="3623812" cy="3020468"/>
          </a:xfrm>
        </p:spPr>
        <p:txBody>
          <a:bodyPr/>
          <a:lstStyle/>
          <a:p>
            <a:pPr marL="0" indent="0">
              <a:buNone/>
            </a:pPr>
            <a:r>
              <a:rPr lang="en-AU" sz="4000" dirty="0"/>
              <a:t>Disclosure and feeling supported</a:t>
            </a:r>
          </a:p>
        </p:txBody>
      </p:sp>
    </p:spTree>
    <p:extLst>
      <p:ext uri="{BB962C8B-B14F-4D97-AF65-F5344CB8AC3E}">
        <p14:creationId xmlns:p14="http://schemas.microsoft.com/office/powerpoint/2010/main" val="2771259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67E4A-5D4F-4991-A0D3-D3FF4E4F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AU" sz="2000" dirty="0"/>
              <a:t>Figure 2. </a:t>
            </a:r>
            <a:r>
              <a:rPr lang="en-AU" sz="2000" b="0" dirty="0"/>
              <a:t>Proportion of participants disclosing their sexuality or gender identity to different groups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CB81821-37AD-F64E-8560-1C5E0D59CC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2647419"/>
              </p:ext>
            </p:extLst>
          </p:nvPr>
        </p:nvGraphicFramePr>
        <p:xfrm>
          <a:off x="367862" y="1502979"/>
          <a:ext cx="8502869" cy="4508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18272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90C59-2394-4682-8010-1CC5F3011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2000" dirty="0"/>
              <a:t>Figure 5. </a:t>
            </a:r>
            <a:r>
              <a:rPr lang="en-AU" sz="2000" b="0" dirty="0"/>
              <a:t>Proportion of participants who feel supported about their sexuality or gender identity, by gender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950A7B7-5764-FE47-A3C3-B1E14BEBAD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9293299"/>
              </p:ext>
            </p:extLst>
          </p:nvPr>
        </p:nvGraphicFramePr>
        <p:xfrm>
          <a:off x="367863" y="1460938"/>
          <a:ext cx="8387254" cy="4593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6145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DE2AF-7590-472D-9CDE-F9465768E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6. </a:t>
            </a:r>
            <a:r>
              <a:rPr lang="en-AU" b="0" dirty="0"/>
              <a:t>Proportion of participants who feel supported about their sexuality or gender identity, by sexuality</a:t>
            </a:r>
            <a:endParaRPr lang="en-AU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B69B413-CDCA-E84A-A54A-384AF47D6A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1078481"/>
              </p:ext>
            </p:extLst>
          </p:nvPr>
        </p:nvGraphicFramePr>
        <p:xfrm>
          <a:off x="442350" y="1401576"/>
          <a:ext cx="7991532" cy="4483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201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1A431-ED12-4244-965F-9F68CDC08C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829" y="2291272"/>
            <a:ext cx="3623812" cy="3020468"/>
          </a:xfrm>
        </p:spPr>
        <p:txBody>
          <a:bodyPr/>
          <a:lstStyle/>
          <a:p>
            <a:pPr marL="0" indent="0">
              <a:buNone/>
            </a:pPr>
            <a:r>
              <a:rPr lang="en-AU" sz="4000" dirty="0"/>
              <a:t>Education-based experiences</a:t>
            </a:r>
          </a:p>
        </p:txBody>
      </p:sp>
      <p:pic>
        <p:nvPicPr>
          <p:cNvPr id="5" name="Picture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A4CE2E1-8BCB-4E1F-BA1D-CA0189679DA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849" r="28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5714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B2AD2-BAE7-4AEA-A534-672BCECCC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7. </a:t>
            </a:r>
            <a:r>
              <a:rPr lang="en-AU" b="0" dirty="0"/>
              <a:t>Extent to which aspects of education are supportive or inclusive of any LGBTIQA+ people</a:t>
            </a:r>
            <a:br>
              <a:rPr lang="en-AU" dirty="0"/>
            </a:br>
            <a:endParaRPr lang="en-AU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B16B052-BD69-C347-A617-CC867C862C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5890423"/>
              </p:ext>
            </p:extLst>
          </p:nvPr>
        </p:nvGraphicFramePr>
        <p:xfrm>
          <a:off x="555078" y="1375587"/>
          <a:ext cx="7779625" cy="4782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9960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7352D-4C4F-4597-9E4A-4FE054F2A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8.</a:t>
            </a:r>
            <a:r>
              <a:rPr lang="en-AU" b="0" dirty="0"/>
              <a:t> Felt unsafe or uncomfortable due to their sexuality or gender identity, in past 12 months at their educational setting, by gender.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FFDFAAB-D0A6-454D-8A6E-FE3BC3A2F30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8386102"/>
              </p:ext>
            </p:extLst>
          </p:nvPr>
        </p:nvGraphicFramePr>
        <p:xfrm>
          <a:off x="357352" y="1618592"/>
          <a:ext cx="8042384" cy="4526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336127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25F67-BBBA-4ACD-A1F3-7A4D44DB2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11. </a:t>
            </a:r>
            <a:r>
              <a:rPr lang="en-AU" b="0" dirty="0"/>
              <a:t>Frequency of hearing negative remarks regarding sexuality at secondary school, TAFE and university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0A1C4E1-48B7-44AF-A55B-8E9E57B29B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8972526"/>
              </p:ext>
            </p:extLst>
          </p:nvPr>
        </p:nvGraphicFramePr>
        <p:xfrm>
          <a:off x="362677" y="1439917"/>
          <a:ext cx="8418645" cy="4715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0804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6FCDC-13F7-414F-8D6A-3EAF199D5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13. </a:t>
            </a:r>
            <a:r>
              <a:rPr lang="en-AU" b="0" dirty="0"/>
              <a:t>Frequency of days missed at their educational setting in the past 12 months due to feeling unsafe or uncomfortable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DE2196C-B8B6-450C-8413-7878E13933D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9726575"/>
              </p:ext>
            </p:extLst>
          </p:nvPr>
        </p:nvGraphicFramePr>
        <p:xfrm>
          <a:off x="-84083" y="1397876"/>
          <a:ext cx="9133489" cy="5240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1462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5844F-60EC-44CF-B71F-8342DA62D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4800" dirty="0"/>
              <a:t>About this slide set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716DB4-7F4A-444E-A677-0CB25FFB5875}"/>
              </a:ext>
            </a:extLst>
          </p:cNvPr>
          <p:cNvSpPr txBox="1"/>
          <p:nvPr/>
        </p:nvSpPr>
        <p:spPr>
          <a:xfrm>
            <a:off x="797667" y="2038369"/>
            <a:ext cx="734438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E52212"/>
              </a:buClr>
              <a:buFont typeface="Arial" panose="020B0604020202020204" pitchFamily="34" charset="0"/>
              <a:buChar char="•"/>
            </a:pPr>
            <a:r>
              <a:rPr lang="en-AU" sz="1600" dirty="0">
                <a:latin typeface="Roboto" panose="02000000000000000000" pitchFamily="2" charset="0"/>
                <a:ea typeface="Roboto" panose="02000000000000000000" pitchFamily="2" charset="0"/>
              </a:rPr>
              <a:t>This slide set provides an accessible means of utilising key figures and data included in the </a:t>
            </a:r>
            <a:r>
              <a:rPr lang="en-AU" sz="1600" i="1" dirty="0">
                <a:latin typeface="Roboto" panose="02000000000000000000" pitchFamily="2" charset="0"/>
                <a:ea typeface="Roboto" panose="02000000000000000000" pitchFamily="2" charset="0"/>
              </a:rPr>
              <a:t>Writing Themselves In 4 </a:t>
            </a:r>
            <a:r>
              <a:rPr lang="en-AU" sz="1600" dirty="0">
                <a:latin typeface="Roboto" panose="02000000000000000000" pitchFamily="2" charset="0"/>
                <a:ea typeface="Roboto" panose="02000000000000000000" pitchFamily="2" charset="0"/>
              </a:rPr>
              <a:t>National Report. </a:t>
            </a:r>
          </a:p>
          <a:p>
            <a:pPr marL="285750" indent="-285750">
              <a:buClr>
                <a:srgbClr val="E52212"/>
              </a:buClr>
              <a:buFont typeface="Arial" panose="020B0604020202020204" pitchFamily="34" charset="0"/>
              <a:buChar char="•"/>
            </a:pPr>
            <a:endParaRPr lang="en-AU" sz="16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Clr>
                <a:srgbClr val="E52212"/>
              </a:buClr>
              <a:buFont typeface="Arial" panose="020B0604020202020204" pitchFamily="34" charset="0"/>
              <a:buChar char="•"/>
            </a:pPr>
            <a:r>
              <a:rPr lang="en-AU" sz="1600" dirty="0">
                <a:latin typeface="Roboto" panose="02000000000000000000" pitchFamily="2" charset="0"/>
                <a:ea typeface="Roboto" panose="02000000000000000000" pitchFamily="2" charset="0"/>
              </a:rPr>
              <a:t>The slides are available to download and use in presentations relating to LGBTQA+ health and social wellbeing. Individual slides can be copied in their entirety but should not be edited.</a:t>
            </a:r>
          </a:p>
          <a:p>
            <a:pPr marL="285750" indent="-285750">
              <a:buClr>
                <a:srgbClr val="E52212"/>
              </a:buClr>
              <a:buFont typeface="Arial" panose="020B0604020202020204" pitchFamily="34" charset="0"/>
              <a:buChar char="•"/>
            </a:pPr>
            <a:endParaRPr lang="en-AU" sz="16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Clr>
                <a:srgbClr val="E52212"/>
              </a:buClr>
              <a:buFont typeface="Arial" panose="020B0604020202020204" pitchFamily="34" charset="0"/>
              <a:buChar char="•"/>
            </a:pPr>
            <a:r>
              <a:rPr lang="en-AU" sz="1600" dirty="0">
                <a:latin typeface="Roboto" panose="02000000000000000000" pitchFamily="2" charset="0"/>
                <a:ea typeface="Roboto" panose="02000000000000000000" pitchFamily="2" charset="0"/>
              </a:rPr>
              <a:t>For further description of these data, including interpretation and links to related findings, please see the corresponding section of the national report</a:t>
            </a:r>
          </a:p>
          <a:p>
            <a:pPr marL="285750" indent="-285750">
              <a:buClr>
                <a:srgbClr val="E52212"/>
              </a:buClr>
              <a:buFont typeface="Arial" panose="020B0604020202020204" pitchFamily="34" charset="0"/>
              <a:buChar char="•"/>
            </a:pPr>
            <a:endParaRPr lang="en-AU" sz="16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indent="-285750">
              <a:buClr>
                <a:srgbClr val="E52212"/>
              </a:buClr>
              <a:buFont typeface="Arial" panose="020B0604020202020204" pitchFamily="34" charset="0"/>
              <a:buChar char="•"/>
            </a:pPr>
            <a:r>
              <a:rPr lang="en-AU" sz="1600" dirty="0">
                <a:latin typeface="Roboto" panose="02000000000000000000" pitchFamily="2" charset="0"/>
                <a:ea typeface="Roboto" panose="02000000000000000000" pitchFamily="2" charset="0"/>
              </a:rPr>
              <a:t>All reports associated with this project can be accessed at: </a:t>
            </a:r>
            <a:r>
              <a:rPr lang="en-AU" sz="1600" dirty="0">
                <a:latin typeface="Roboto" panose="02000000000000000000" pitchFamily="2" charset="0"/>
                <a:ea typeface="Roboto" panose="02000000000000000000" pitchFamily="2" charset="0"/>
                <a:hlinkClick r:id="rId2"/>
              </a:rPr>
              <a:t>https://www.latrobe.edu.au/arcshs/publications/writing-themselves-in-publications/writing-themselves-in-4</a:t>
            </a:r>
            <a:r>
              <a:rPr lang="en-AU" sz="16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11770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079AD-9E3B-47CB-A281-311AB7F40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14. </a:t>
            </a:r>
            <a:r>
              <a:rPr lang="en-AU" b="0" dirty="0"/>
              <a:t>Any missed day at their educational setting in the past 12 months due to feeling unsafe or uncomfortable by gender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6DC97D9-1EF6-8342-8A4A-581CAE4440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1680579"/>
              </p:ext>
            </p:extLst>
          </p:nvPr>
        </p:nvGraphicFramePr>
        <p:xfrm>
          <a:off x="462455" y="1450427"/>
          <a:ext cx="8052893" cy="456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82253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1A431-ED12-4244-965F-9F68CDC08C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829" y="2184268"/>
            <a:ext cx="3623812" cy="3020468"/>
          </a:xfrm>
        </p:spPr>
        <p:txBody>
          <a:bodyPr/>
          <a:lstStyle/>
          <a:p>
            <a:pPr marL="0" indent="0">
              <a:buNone/>
            </a:pPr>
            <a:r>
              <a:rPr lang="en-AU" sz="4000" dirty="0"/>
              <a:t>Experiences of harassment and assault</a:t>
            </a:r>
          </a:p>
        </p:txBody>
      </p:sp>
      <p:pic>
        <p:nvPicPr>
          <p:cNvPr id="6" name="Picture Placeholder 5" descr="A picture containing text&#10;&#10;Description automatically generated">
            <a:extLst>
              <a:ext uri="{FF2B5EF4-FFF2-40B4-BE49-F238E27FC236}">
                <a16:creationId xmlns:a16="http://schemas.microsoft.com/office/drawing/2014/main" id="{7DEC992B-E1F4-43C5-B3AF-04F5BD08FA5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849" r="2849"/>
          <a:stretch>
            <a:fillRect/>
          </a:stretch>
        </p:blipFill>
        <p:spPr>
          <a:xfrm>
            <a:off x="4572000" y="389106"/>
            <a:ext cx="4572000" cy="6858000"/>
          </a:xfrm>
        </p:spPr>
      </p:pic>
    </p:spTree>
    <p:extLst>
      <p:ext uri="{BB962C8B-B14F-4D97-AF65-F5344CB8AC3E}">
        <p14:creationId xmlns:p14="http://schemas.microsoft.com/office/powerpoint/2010/main" val="29898094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E3AB6A-9FA8-4B96-8A98-F921A63FA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843" y="509121"/>
            <a:ext cx="7886700" cy="1325563"/>
          </a:xfrm>
        </p:spPr>
        <p:txBody>
          <a:bodyPr/>
          <a:lstStyle/>
          <a:p>
            <a:r>
              <a:rPr lang="en-AU" dirty="0"/>
              <a:t>Figure 19. </a:t>
            </a:r>
            <a:r>
              <a:rPr lang="en-AU" b="0" dirty="0"/>
              <a:t>Experienced verbal, physical, and sexual harassment or assault based on sexuality or gender identity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EB0CA2A-755A-EE4F-82D5-61B830A179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4296099"/>
              </p:ext>
            </p:extLst>
          </p:nvPr>
        </p:nvGraphicFramePr>
        <p:xfrm>
          <a:off x="320565" y="1250732"/>
          <a:ext cx="8502869" cy="4771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94784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CDD5C-9205-4079-9C79-DAE1F7DCF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13111"/>
            <a:ext cx="7886700" cy="895276"/>
          </a:xfrm>
        </p:spPr>
        <p:txBody>
          <a:bodyPr/>
          <a:lstStyle/>
          <a:p>
            <a:r>
              <a:rPr lang="en-AU" dirty="0"/>
              <a:t>Figure 20. </a:t>
            </a:r>
            <a:r>
              <a:rPr lang="en-AU" b="0" dirty="0"/>
              <a:t>Experienced verbal, physical, and sexual harassment or assault based on sexuality or gender identity, in the past 12 months, by gender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A28B1D2-4C40-46F6-B2B4-D4204E3FB7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4515228"/>
              </p:ext>
            </p:extLst>
          </p:nvPr>
        </p:nvGraphicFramePr>
        <p:xfrm>
          <a:off x="115615" y="1282262"/>
          <a:ext cx="8755116" cy="4761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0725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30507-F619-4705-A09B-40A72695A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391" y="691005"/>
            <a:ext cx="7886700" cy="769153"/>
          </a:xfrm>
        </p:spPr>
        <p:txBody>
          <a:bodyPr/>
          <a:lstStyle/>
          <a:p>
            <a:r>
              <a:rPr lang="en-AU" dirty="0"/>
              <a:t>Figure 21. </a:t>
            </a:r>
            <a:r>
              <a:rPr lang="en-AU" b="0" dirty="0"/>
              <a:t>Experienced verbal, physical, and sexual harassment or assault based on sexuality or gender identity, in the past 12 months, by sexuality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753D763-4F96-4D50-9669-0769888E0A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540500"/>
              </p:ext>
            </p:extLst>
          </p:nvPr>
        </p:nvGraphicFramePr>
        <p:xfrm>
          <a:off x="680936" y="1520825"/>
          <a:ext cx="8035047" cy="4592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39945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65F6-56F1-4E1E-A5DE-A668F4D09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883" y="478630"/>
            <a:ext cx="7886700" cy="1325563"/>
          </a:xfrm>
        </p:spPr>
        <p:txBody>
          <a:bodyPr/>
          <a:lstStyle/>
          <a:p>
            <a:r>
              <a:rPr lang="en-AU" dirty="0"/>
              <a:t>Figure 24. </a:t>
            </a:r>
            <a:r>
              <a:rPr lang="en-AU" b="0" dirty="0"/>
              <a:t>Experienced verbal, physical, and sexual harassment or assault based on sexuality or gender identity, in the past 12 months at an educational institution, by educational setting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3FABE5E-AD05-2743-A23D-B9E2D62314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7175636"/>
              </p:ext>
            </p:extLst>
          </p:nvPr>
        </p:nvGraphicFramePr>
        <p:xfrm>
          <a:off x="78059" y="1390648"/>
          <a:ext cx="8854068" cy="4651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959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8E9BA-7C37-4A28-A682-36792E377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755" y="693291"/>
            <a:ext cx="8552514" cy="1325563"/>
          </a:xfrm>
        </p:spPr>
        <p:txBody>
          <a:bodyPr/>
          <a:lstStyle/>
          <a:p>
            <a:r>
              <a:rPr lang="en-AU" dirty="0"/>
              <a:t>Figure 25 </a:t>
            </a:r>
            <a:r>
              <a:rPr lang="en-AU" b="0" dirty="0"/>
              <a:t>Experienced verbal, physical, and sexual harassment or assault based on sexuality or gender identity, in the past 12 months at an educational institution, by gender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0357300"/>
              </p:ext>
            </p:extLst>
          </p:nvPr>
        </p:nvGraphicFramePr>
        <p:xfrm>
          <a:off x="474754" y="1478604"/>
          <a:ext cx="7918315" cy="4572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33404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1A431-ED12-4244-965F-9F68CDC08C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829" y="2709530"/>
            <a:ext cx="3623812" cy="3020468"/>
          </a:xfrm>
        </p:spPr>
        <p:txBody>
          <a:bodyPr/>
          <a:lstStyle/>
          <a:p>
            <a:pPr marL="0" indent="0">
              <a:buNone/>
            </a:pPr>
            <a:r>
              <a:rPr lang="en-AU" sz="4000" dirty="0"/>
              <a:t>Mental health and suicidality</a:t>
            </a:r>
          </a:p>
        </p:txBody>
      </p:sp>
      <p:pic>
        <p:nvPicPr>
          <p:cNvPr id="8" name="Picture Placeholder 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9C2B9D3-D049-4CEA-AB0E-DB00758030B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849" r="2849"/>
          <a:stretch>
            <a:fillRect/>
          </a:stretch>
        </p:blipFill>
        <p:spPr>
          <a:xfrm>
            <a:off x="4572000" y="2266543"/>
            <a:ext cx="4572000" cy="6858000"/>
          </a:xfrm>
        </p:spPr>
      </p:pic>
    </p:spTree>
    <p:extLst>
      <p:ext uri="{BB962C8B-B14F-4D97-AF65-F5344CB8AC3E}">
        <p14:creationId xmlns:p14="http://schemas.microsoft.com/office/powerpoint/2010/main" val="29507799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A75B8-6E4D-4313-BB5F-0F7B1D440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33 </a:t>
            </a:r>
            <a:r>
              <a:rPr lang="en-AU" b="0" dirty="0"/>
              <a:t>Proportion of participants experiencing psychological distress - K10 scores - of Writing Themselves In 4 participants aged 16-17 years compared to among the general population aged 16-17 years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6E0DBE5-A03B-4030-BC31-DDA07A26D3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9529811"/>
              </p:ext>
            </p:extLst>
          </p:nvPr>
        </p:nvGraphicFramePr>
        <p:xfrm>
          <a:off x="525517" y="1846262"/>
          <a:ext cx="7714593" cy="4018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41964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24D01-2361-4FCE-AF1B-015BB24B5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222" y="665622"/>
            <a:ext cx="7886700" cy="1325563"/>
          </a:xfrm>
        </p:spPr>
        <p:txBody>
          <a:bodyPr/>
          <a:lstStyle/>
          <a:p>
            <a:r>
              <a:rPr lang="en-AU" dirty="0"/>
              <a:t>Figure 37 </a:t>
            </a:r>
            <a:r>
              <a:rPr lang="en-AU" b="0" dirty="0"/>
              <a:t>Suicidal ideation and suicide attempts among Writing Themselves In 4 participants and the general population aged 16-17 years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E47093F-3F16-C04F-B8DE-F14BABEFB5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9492274"/>
              </p:ext>
            </p:extLst>
          </p:nvPr>
        </p:nvGraphicFramePr>
        <p:xfrm>
          <a:off x="486983" y="1621532"/>
          <a:ext cx="8033845" cy="4348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2791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8B959F-D876-4CF0-B977-3BAC0FB8C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59" y="498648"/>
            <a:ext cx="7886700" cy="1325563"/>
          </a:xfrm>
        </p:spPr>
        <p:txBody>
          <a:bodyPr/>
          <a:lstStyle/>
          <a:p>
            <a:r>
              <a:rPr lang="en-AU" sz="4400" dirty="0"/>
              <a:t>Figures included in this slide set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DC252152-54D4-4111-8CB9-34F7BDBDD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91627"/>
              </p:ext>
            </p:extLst>
          </p:nvPr>
        </p:nvGraphicFramePr>
        <p:xfrm>
          <a:off x="629841" y="1392410"/>
          <a:ext cx="7886700" cy="43637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971675">
                  <a:extLst>
                    <a:ext uri="{9D8B030D-6E8A-4147-A177-3AD203B41FA5}">
                      <a16:colId xmlns:a16="http://schemas.microsoft.com/office/drawing/2014/main" val="1173586165"/>
                    </a:ext>
                  </a:extLst>
                </a:gridCol>
                <a:gridCol w="776364">
                  <a:extLst>
                    <a:ext uri="{9D8B030D-6E8A-4147-A177-3AD203B41FA5}">
                      <a16:colId xmlns:a16="http://schemas.microsoft.com/office/drawing/2014/main" val="1534026406"/>
                    </a:ext>
                  </a:extLst>
                </a:gridCol>
                <a:gridCol w="4102690">
                  <a:extLst>
                    <a:ext uri="{9D8B030D-6E8A-4147-A177-3AD203B41FA5}">
                      <a16:colId xmlns:a16="http://schemas.microsoft.com/office/drawing/2014/main" val="807651373"/>
                    </a:ext>
                  </a:extLst>
                </a:gridCol>
                <a:gridCol w="1035971">
                  <a:extLst>
                    <a:ext uri="{9D8B030D-6E8A-4147-A177-3AD203B41FA5}">
                      <a16:colId xmlns:a16="http://schemas.microsoft.com/office/drawing/2014/main" val="2785896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Section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Figure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Slide number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487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Demographic characteristics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Intersections of gender and sexuality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951993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Disclosure and feeling supported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Proportion of participants disclosing their sexuality or gender identity to different groups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7377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Proportion of participants who feel supported about their sexuality or gender identity, by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618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Proportion of participants who feel supported about their sexuality or gender identity, by sexuality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16349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Education-based experiences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Extent to which aspects of education are supportive or inclusive of any LGBTIQA+ people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63232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Felt unsafe or uncomfortable due to their sexuality or gender identity, in past 12 months at their educational setting, by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3820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Frequency of hearing negative remarks regarding sexuality at secondary school, TAFE and university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978303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Frequency of days missed at their educational setting in the past 12 months due to feeling unsafe or uncomfortable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24246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Any missed day at their educational setting in the past 12 months due to feeling unsafe or uncomfortable by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8575219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EB96526E-B9B2-458A-9134-D10F1AB0B972}"/>
              </a:ext>
            </a:extLst>
          </p:cNvPr>
          <p:cNvSpPr/>
          <p:nvPr/>
        </p:nvSpPr>
        <p:spPr>
          <a:xfrm>
            <a:off x="6128426" y="6021421"/>
            <a:ext cx="3015574" cy="768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0F1AF4-E0B1-4E1D-BC0F-730F771D2F22}"/>
              </a:ext>
            </a:extLst>
          </p:cNvPr>
          <p:cNvSpPr txBox="1"/>
          <p:nvPr/>
        </p:nvSpPr>
        <p:spPr>
          <a:xfrm>
            <a:off x="5447488" y="6596390"/>
            <a:ext cx="41537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50" dirty="0">
                <a:latin typeface="Roboto Condensed" panose="02000000000000000000" pitchFamily="2" charset="0"/>
                <a:ea typeface="Roboto Condensed" panose="02000000000000000000" pitchFamily="2" charset="0"/>
              </a:rPr>
              <a:t>* Figure numbers relate to those shown in the WTI4 national report</a:t>
            </a:r>
          </a:p>
        </p:txBody>
      </p:sp>
    </p:spTree>
    <p:extLst>
      <p:ext uri="{BB962C8B-B14F-4D97-AF65-F5344CB8AC3E}">
        <p14:creationId xmlns:p14="http://schemas.microsoft.com/office/powerpoint/2010/main" val="6051343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54DDA-B4CB-4784-94B5-9321D8912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53175"/>
            <a:ext cx="7886700" cy="1325563"/>
          </a:xfrm>
        </p:spPr>
        <p:txBody>
          <a:bodyPr/>
          <a:lstStyle/>
          <a:p>
            <a:r>
              <a:rPr lang="en-AU" dirty="0"/>
              <a:t>Figure 42 </a:t>
            </a:r>
            <a:r>
              <a:rPr lang="en-AU" b="0" dirty="0"/>
              <a:t>Experienced self-harm in the past 12 months and ever, by gender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5B7CA85-C813-4F0F-8D67-26F2A62FA8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7368945"/>
              </p:ext>
            </p:extLst>
          </p:nvPr>
        </p:nvGraphicFramePr>
        <p:xfrm>
          <a:off x="73573" y="1215957"/>
          <a:ext cx="8603500" cy="4932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061597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2B87C-BFF5-4015-B448-629A219D6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666486"/>
            <a:ext cx="8757088" cy="1325563"/>
          </a:xfrm>
        </p:spPr>
        <p:txBody>
          <a:bodyPr/>
          <a:lstStyle/>
          <a:p>
            <a:r>
              <a:rPr lang="en-AU" dirty="0"/>
              <a:t>Figure 44 </a:t>
            </a:r>
            <a:r>
              <a:rPr lang="en-AU" b="0" dirty="0"/>
              <a:t>Engagement with professional support services regarding suicide or self-harm in the past 12 months among those who had experienced suicidal ideation, planning, attempts or self-harm in this time frame, by gender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8047316-2EB3-0642-A95D-E850F7FFF8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0066331"/>
              </p:ext>
            </p:extLst>
          </p:nvPr>
        </p:nvGraphicFramePr>
        <p:xfrm>
          <a:off x="466928" y="2013626"/>
          <a:ext cx="7850222" cy="3832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31668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8F7E95-101B-470C-91A6-7E2009EA0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46 </a:t>
            </a:r>
            <a:r>
              <a:rPr lang="en-AU" b="0" dirty="0"/>
              <a:t>Cascade of mental health outcomes, support service access and service-related experience in the past 12 months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104AADB-36E1-4528-83F3-3C8F67F41B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960504"/>
              </p:ext>
            </p:extLst>
          </p:nvPr>
        </p:nvGraphicFramePr>
        <p:xfrm>
          <a:off x="262759" y="1653702"/>
          <a:ext cx="8660524" cy="4316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84356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1A431-ED12-4244-965F-9F68CDC08C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829" y="2709530"/>
            <a:ext cx="3623812" cy="3020468"/>
          </a:xfrm>
        </p:spPr>
        <p:txBody>
          <a:bodyPr/>
          <a:lstStyle/>
          <a:p>
            <a:pPr marL="0" indent="0">
              <a:buNone/>
            </a:pPr>
            <a:r>
              <a:rPr lang="en-AU" sz="4000" dirty="0"/>
              <a:t>Experience of Homelessness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8E5373B-8C95-402F-9710-39B9A03D6A8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849" r="28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428997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08F55-09AC-47F3-8709-3600B88F3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47 Experience of homelessness ever and in the past 12 months, by gender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54B77FE-520E-4B44-AE48-1BFDD9D573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391794"/>
              </p:ext>
            </p:extLst>
          </p:nvPr>
        </p:nvGraphicFramePr>
        <p:xfrm>
          <a:off x="515567" y="1692612"/>
          <a:ext cx="7999784" cy="4269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754315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08F55-09AC-47F3-8709-3600B88F3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Figure 48 Experience of homelessness ever and in the past 12 months, by sexuality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BB6AABB-B4D4-4629-8996-4BABDBDD9C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081854"/>
              </p:ext>
            </p:extLst>
          </p:nvPr>
        </p:nvGraphicFramePr>
        <p:xfrm>
          <a:off x="628650" y="1631499"/>
          <a:ext cx="7707955" cy="4513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05591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1A431-ED12-4244-965F-9F68CDC08C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829" y="2300937"/>
            <a:ext cx="3623812" cy="3020468"/>
          </a:xfrm>
        </p:spPr>
        <p:txBody>
          <a:bodyPr/>
          <a:lstStyle/>
          <a:p>
            <a:pPr marL="0" indent="0">
              <a:buNone/>
            </a:pPr>
            <a:r>
              <a:rPr lang="en-AU" sz="4000" dirty="0"/>
              <a:t>Experiences of trans and gender diverse participants</a:t>
            </a:r>
          </a:p>
        </p:txBody>
      </p:sp>
      <p:pic>
        <p:nvPicPr>
          <p:cNvPr id="6" name="Picture Placeholder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345C371-7754-4730-A029-E904516C386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849" r="2849"/>
          <a:stretch>
            <a:fillRect/>
          </a:stretch>
        </p:blipFill>
        <p:spPr>
          <a:xfrm>
            <a:off x="4824919" y="1575880"/>
            <a:ext cx="4572000" cy="6858000"/>
          </a:xfrm>
        </p:spPr>
      </p:pic>
    </p:spTree>
    <p:extLst>
      <p:ext uri="{BB962C8B-B14F-4D97-AF65-F5344CB8AC3E}">
        <p14:creationId xmlns:p14="http://schemas.microsoft.com/office/powerpoint/2010/main" val="29047925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23514-AF16-4487-A7C0-D3308F034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120" y="747729"/>
            <a:ext cx="8387759" cy="1325563"/>
          </a:xfrm>
        </p:spPr>
        <p:txBody>
          <a:bodyPr/>
          <a:lstStyle/>
          <a:p>
            <a:r>
              <a:rPr lang="en-AU" dirty="0"/>
              <a:t>Figure 59 </a:t>
            </a:r>
            <a:r>
              <a:rPr lang="en-AU" b="0" dirty="0"/>
              <a:t>Ever wanted to affirm gender socially and ever affirmed gender socially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D7758AA3-425F-C74B-B947-989498C670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628850"/>
              </p:ext>
            </p:extLst>
          </p:nvPr>
        </p:nvGraphicFramePr>
        <p:xfrm>
          <a:off x="0" y="1410511"/>
          <a:ext cx="8963247" cy="4504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38756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FD83E-5C90-4A92-BDCB-9EC94FFB0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021" y="837004"/>
            <a:ext cx="8761228" cy="1325563"/>
          </a:xfrm>
        </p:spPr>
        <p:txBody>
          <a:bodyPr/>
          <a:lstStyle/>
          <a:p>
            <a:r>
              <a:rPr lang="en-AU" dirty="0"/>
              <a:t>Figure 61 </a:t>
            </a:r>
            <a:r>
              <a:rPr lang="en-AU" b="0" dirty="0"/>
              <a:t>Ever wanted to affirm gender medically and ever affirmed gender medically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6E23AE9-C9D3-6348-A5F3-DD85085E255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0592854"/>
              </p:ext>
            </p:extLst>
          </p:nvPr>
        </p:nvGraphicFramePr>
        <p:xfrm>
          <a:off x="466927" y="1420238"/>
          <a:ext cx="7947499" cy="4508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18612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AB17B-BED9-454D-871D-5460C2E22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967" y="566185"/>
            <a:ext cx="7886700" cy="403613"/>
          </a:xfrm>
        </p:spPr>
        <p:txBody>
          <a:bodyPr/>
          <a:lstStyle/>
          <a:p>
            <a:r>
              <a:rPr lang="en-AU" dirty="0"/>
              <a:t>Figure 63 </a:t>
            </a:r>
            <a:r>
              <a:rPr lang="en-AU" b="0" dirty="0"/>
              <a:t>Issues relating to toilet access in the past 12 months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F845D74-5FE4-6D4F-87F0-F49E92417FF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6161829"/>
              </p:ext>
            </p:extLst>
          </p:nvPr>
        </p:nvGraphicFramePr>
        <p:xfrm>
          <a:off x="6123" y="781703"/>
          <a:ext cx="8844960" cy="5978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71328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3A517D-B513-4DC6-9037-68FB190D0CDB}"/>
              </a:ext>
            </a:extLst>
          </p:cNvPr>
          <p:cNvSpPr/>
          <p:nvPr/>
        </p:nvSpPr>
        <p:spPr>
          <a:xfrm>
            <a:off x="6128426" y="6021421"/>
            <a:ext cx="3015574" cy="768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8B959F-D876-4CF0-B977-3BAC0FB8C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59" y="216949"/>
            <a:ext cx="7886700" cy="1325563"/>
          </a:xfrm>
        </p:spPr>
        <p:txBody>
          <a:bodyPr/>
          <a:lstStyle/>
          <a:p>
            <a:r>
              <a:rPr lang="en-AU" sz="4400" dirty="0"/>
              <a:t>Figures included in this slide set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DC252152-54D4-4111-8CB9-34F7BDBDD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056722"/>
              </p:ext>
            </p:extLst>
          </p:nvPr>
        </p:nvGraphicFramePr>
        <p:xfrm>
          <a:off x="627459" y="1051467"/>
          <a:ext cx="7886700" cy="546100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971675">
                  <a:extLst>
                    <a:ext uri="{9D8B030D-6E8A-4147-A177-3AD203B41FA5}">
                      <a16:colId xmlns:a16="http://schemas.microsoft.com/office/drawing/2014/main" val="1173586165"/>
                    </a:ext>
                  </a:extLst>
                </a:gridCol>
                <a:gridCol w="776364">
                  <a:extLst>
                    <a:ext uri="{9D8B030D-6E8A-4147-A177-3AD203B41FA5}">
                      <a16:colId xmlns:a16="http://schemas.microsoft.com/office/drawing/2014/main" val="1534026406"/>
                    </a:ext>
                  </a:extLst>
                </a:gridCol>
                <a:gridCol w="4102690">
                  <a:extLst>
                    <a:ext uri="{9D8B030D-6E8A-4147-A177-3AD203B41FA5}">
                      <a16:colId xmlns:a16="http://schemas.microsoft.com/office/drawing/2014/main" val="807651373"/>
                    </a:ext>
                  </a:extLst>
                </a:gridCol>
                <a:gridCol w="1035971">
                  <a:extLst>
                    <a:ext uri="{9D8B030D-6E8A-4147-A177-3AD203B41FA5}">
                      <a16:colId xmlns:a16="http://schemas.microsoft.com/office/drawing/2014/main" val="2785896469"/>
                    </a:ext>
                  </a:extLst>
                </a:gridCol>
              </a:tblGrid>
              <a:tr h="376382"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Section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Figure*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Slide number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487397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Experiences of harassment and assault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Experienced verbal, physical, and sexual harassment or assault based on sexuality or gender identity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7377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Experienced verbal, physical, and sexual harassment or assault based on sexuality or gender identity, in the past 12 months, by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618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Experienced verbal, physical, and sexual harassment or assault based on sexuality or gender identity, in the past 12 months, by sexuality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3494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Experienced verbal, physical, and sexual harassment or assault based on sexuality or gender identity, in the past 12 months at an educational institution, by educational setting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16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Experienced verbal, physical, and sexual harassment or assault based on sexuality or gender identity, in the past 12 months at an educational institution, by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332394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Mental health and suicidality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Proportion of participants experiencing psychological distress - K10 scores - of Writing Themselves In 4 participants aged 16-17 years compared to among the general population aged 16-17 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63232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Suicidal ideation and suicide attempts among Writing Themselves In 4 participants and the general population aged 16-17 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3820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Experienced self-harm in the past 12 months and ever, by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978303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Engagement with support services regarding suicide or self-harm in the past 12 months among those who had experienced suicidal ideation, planning, attempts or self-harm in this time frame, by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24246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Cascade of mental health outcomes, support service access and service-related experience in the past 12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857521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2C530BF-D103-46B4-933C-FE706A227AE2}"/>
              </a:ext>
            </a:extLst>
          </p:cNvPr>
          <p:cNvSpPr txBox="1"/>
          <p:nvPr/>
        </p:nvSpPr>
        <p:spPr>
          <a:xfrm>
            <a:off x="5447488" y="6596390"/>
            <a:ext cx="41537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50" dirty="0">
                <a:latin typeface="Roboto Condensed" panose="02000000000000000000" pitchFamily="2" charset="0"/>
                <a:ea typeface="Roboto Condensed" panose="02000000000000000000" pitchFamily="2" charset="0"/>
              </a:rPr>
              <a:t>* Figure numbers relate to those shown in the WTI4 national report</a:t>
            </a:r>
          </a:p>
        </p:txBody>
      </p:sp>
    </p:spTree>
    <p:extLst>
      <p:ext uri="{BB962C8B-B14F-4D97-AF65-F5344CB8AC3E}">
        <p14:creationId xmlns:p14="http://schemas.microsoft.com/office/powerpoint/2010/main" val="1285731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D331C-3A4D-47F9-A0C0-F4131C2F9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1721"/>
            <a:ext cx="5474438" cy="446143"/>
          </a:xfrm>
        </p:spPr>
        <p:txBody>
          <a:bodyPr/>
          <a:lstStyle/>
          <a:p>
            <a:r>
              <a:rPr lang="en-AU" dirty="0"/>
              <a:t>Figure 64 </a:t>
            </a:r>
            <a:r>
              <a:rPr lang="en-AU" b="0" dirty="0"/>
              <a:t>Social gender affirmation process autonomy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AF50679-1413-BA4F-9F0A-1D314742FC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41301"/>
              </p:ext>
            </p:extLst>
          </p:nvPr>
        </p:nvGraphicFramePr>
        <p:xfrm>
          <a:off x="126459" y="1332689"/>
          <a:ext cx="8686801" cy="4377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84031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21E2B-01D4-452E-859F-28BD64F51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545" y="620145"/>
            <a:ext cx="4538773" cy="424878"/>
          </a:xfrm>
        </p:spPr>
        <p:txBody>
          <a:bodyPr/>
          <a:lstStyle/>
          <a:p>
            <a:r>
              <a:rPr lang="en-AU" dirty="0"/>
              <a:t>Figure 66 </a:t>
            </a:r>
            <a:r>
              <a:rPr lang="en-AU" b="0" dirty="0"/>
              <a:t>Puberty blocker access autonomy 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6622F6A-D0E8-864D-A070-C15D944BD24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247592"/>
              </p:ext>
            </p:extLst>
          </p:nvPr>
        </p:nvGraphicFramePr>
        <p:xfrm>
          <a:off x="255181" y="1123431"/>
          <a:ext cx="8633637" cy="4611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18778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1A431-ED12-4244-965F-9F68CDC08C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829" y="2709530"/>
            <a:ext cx="3623812" cy="3020468"/>
          </a:xfrm>
        </p:spPr>
        <p:txBody>
          <a:bodyPr/>
          <a:lstStyle/>
          <a:p>
            <a:pPr marL="0" indent="0">
              <a:buNone/>
            </a:pPr>
            <a:r>
              <a:rPr lang="en-AU" sz="4000" dirty="0"/>
              <a:t>Engaging with supportive services</a:t>
            </a:r>
          </a:p>
        </p:txBody>
      </p:sp>
      <p:pic>
        <p:nvPicPr>
          <p:cNvPr id="5" name="Picture Placeholder 4" descr="A picture containing person, vector graphics&#10;&#10;Description automatically generated">
            <a:extLst>
              <a:ext uri="{FF2B5EF4-FFF2-40B4-BE49-F238E27FC236}">
                <a16:creationId xmlns:a16="http://schemas.microsoft.com/office/drawing/2014/main" id="{98C6BCF0-54FB-46A5-90E0-7D8D945036B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/>
          <a:srcRect l="9694" t="-44662" r="4320" b="-37783"/>
          <a:stretch/>
        </p:blipFill>
        <p:spPr/>
      </p:pic>
    </p:spTree>
    <p:extLst>
      <p:ext uri="{BB962C8B-B14F-4D97-AF65-F5344CB8AC3E}">
        <p14:creationId xmlns:p14="http://schemas.microsoft.com/office/powerpoint/2010/main" val="7506792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4902D52-2C68-D54B-B279-D2EADBB331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989439"/>
              </p:ext>
            </p:extLst>
          </p:nvPr>
        </p:nvGraphicFramePr>
        <p:xfrm>
          <a:off x="395138" y="1411377"/>
          <a:ext cx="8353724" cy="4386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80F4D0B8-76A6-4BA2-93E9-F59DD3F58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12788"/>
            <a:ext cx="7886700" cy="1325562"/>
          </a:xfrm>
        </p:spPr>
        <p:txBody>
          <a:bodyPr/>
          <a:lstStyle/>
          <a:p>
            <a:r>
              <a:rPr lang="en-AU" dirty="0"/>
              <a:t>Figure 53 </a:t>
            </a:r>
            <a:r>
              <a:rPr lang="en-AU" b="0" dirty="0"/>
              <a:t>Proportion of participants attending LGBTIQA+ groups/events in the past 12 months</a:t>
            </a:r>
          </a:p>
        </p:txBody>
      </p:sp>
    </p:spTree>
    <p:extLst>
      <p:ext uri="{BB962C8B-B14F-4D97-AF65-F5344CB8AC3E}">
        <p14:creationId xmlns:p14="http://schemas.microsoft.com/office/powerpoint/2010/main" val="4761774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B5F8775-2759-42E3-B503-DC45FEBC4D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128425"/>
              </p:ext>
            </p:extLst>
          </p:nvPr>
        </p:nvGraphicFramePr>
        <p:xfrm>
          <a:off x="572108" y="2274151"/>
          <a:ext cx="7999784" cy="2469866"/>
        </p:xfrm>
        <a:graphic>
          <a:graphicData uri="http://schemas.openxmlformats.org/drawingml/2006/table">
            <a:tbl>
              <a:tblPr firstRow="1" firstCol="1" bandRow="1"/>
              <a:tblGrid>
                <a:gridCol w="5474424">
                  <a:extLst>
                    <a:ext uri="{9D8B030D-6E8A-4147-A177-3AD203B41FA5}">
                      <a16:colId xmlns:a16="http://schemas.microsoft.com/office/drawing/2014/main" val="2298691899"/>
                    </a:ext>
                  </a:extLst>
                </a:gridCol>
                <a:gridCol w="1378570">
                  <a:extLst>
                    <a:ext uri="{9D8B030D-6E8A-4147-A177-3AD203B41FA5}">
                      <a16:colId xmlns:a16="http://schemas.microsoft.com/office/drawing/2014/main" val="3326348727"/>
                    </a:ext>
                  </a:extLst>
                </a:gridCol>
                <a:gridCol w="1146790">
                  <a:extLst>
                    <a:ext uri="{9D8B030D-6E8A-4147-A177-3AD203B41FA5}">
                      <a16:colId xmlns:a16="http://schemas.microsoft.com/office/drawing/2014/main" val="1896274520"/>
                    </a:ext>
                  </a:extLst>
                </a:gridCol>
              </a:tblGrid>
              <a:tr h="371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Roboto" panose="02000000000000000000" pitchFamily="2" charset="0"/>
                          <a:ea typeface="Times New Roman" panose="02020603050405020304" pitchFamily="18" charset="0"/>
                          <a:cs typeface="Roboto" panose="02000000000000000000" pitchFamily="2" charset="0"/>
                        </a:rPr>
                        <a:t>Professional Support Service </a:t>
                      </a: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Roboto" panose="02000000000000000000" pitchFamily="2" charset="0"/>
                          <a:ea typeface="Times New Roman" panose="02020603050405020304" pitchFamily="18" charset="0"/>
                          <a:cs typeface="Roboto" panose="02000000000000000000" pitchFamily="2" charset="0"/>
                        </a:rPr>
                        <a:t>(n = 6,414)</a:t>
                      </a:r>
                      <a:endParaRPr lang="en-AU" sz="1400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b="1">
                          <a:solidFill>
                            <a:srgbClr val="0D0D0D"/>
                          </a:solidFill>
                          <a:effectLst/>
                          <a:latin typeface="Roboto" panose="02000000000000000000" pitchFamily="2" charset="0"/>
                          <a:ea typeface="Times New Roman" panose="02020603050405020304" pitchFamily="18" charset="0"/>
                          <a:cs typeface="Roboto" panose="02000000000000000000" pitchFamily="2" charset="0"/>
                        </a:rPr>
                        <a:t>n</a:t>
                      </a:r>
                      <a:endParaRPr lang="en-AU" sz="140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rgbClr val="0D0D0D"/>
                          </a:solidFill>
                          <a:effectLst/>
                          <a:latin typeface="Roboto" panose="02000000000000000000" pitchFamily="2" charset="0"/>
                          <a:ea typeface="Times New Roman" panose="02020603050405020304" pitchFamily="18" charset="0"/>
                          <a:cs typeface="Roboto" panose="02000000000000000000" pitchFamily="2" charset="0"/>
                        </a:rPr>
                        <a:t>%</a:t>
                      </a:r>
                      <a:endParaRPr lang="en-AU" sz="140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8744477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From a mainstream service that is known to be LGBTIQA+ inclusive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2,934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45.7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038147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From a service that is only for LGBTIQA+ people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750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11.7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008391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From a mainstream service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556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8.7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2513259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From an Aboriginal/Torres Strait Islander service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104488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 don’t know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864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13.5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029847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 have no preference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1,294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20.2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887985"/>
                  </a:ext>
                </a:extLst>
              </a:tr>
            </a:tbl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0A15FBEF-4B55-44D3-846E-D9512424F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Table 58 </a:t>
            </a:r>
            <a:r>
              <a:rPr lang="en-AU" b="0" dirty="0"/>
              <a:t>Preferences for accessing types of professional support service if required in the future</a:t>
            </a:r>
          </a:p>
        </p:txBody>
      </p:sp>
    </p:spTree>
    <p:extLst>
      <p:ext uri="{BB962C8B-B14F-4D97-AF65-F5344CB8AC3E}">
        <p14:creationId xmlns:p14="http://schemas.microsoft.com/office/powerpoint/2010/main" val="31662696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E823B0A-B946-4DCC-A16F-BCC104B09C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901757"/>
              </p:ext>
            </p:extLst>
          </p:nvPr>
        </p:nvGraphicFramePr>
        <p:xfrm>
          <a:off x="572108" y="2368894"/>
          <a:ext cx="7999784" cy="2120212"/>
        </p:xfrm>
        <a:graphic>
          <a:graphicData uri="http://schemas.openxmlformats.org/drawingml/2006/table">
            <a:tbl>
              <a:tblPr firstRow="1" firstCol="1" bandRow="1"/>
              <a:tblGrid>
                <a:gridCol w="5474424">
                  <a:extLst>
                    <a:ext uri="{9D8B030D-6E8A-4147-A177-3AD203B41FA5}">
                      <a16:colId xmlns:a16="http://schemas.microsoft.com/office/drawing/2014/main" val="2298691899"/>
                    </a:ext>
                  </a:extLst>
                </a:gridCol>
                <a:gridCol w="1378570">
                  <a:extLst>
                    <a:ext uri="{9D8B030D-6E8A-4147-A177-3AD203B41FA5}">
                      <a16:colId xmlns:a16="http://schemas.microsoft.com/office/drawing/2014/main" val="3326348727"/>
                    </a:ext>
                  </a:extLst>
                </a:gridCol>
                <a:gridCol w="1146790">
                  <a:extLst>
                    <a:ext uri="{9D8B030D-6E8A-4147-A177-3AD203B41FA5}">
                      <a16:colId xmlns:a16="http://schemas.microsoft.com/office/drawing/2014/main" val="1896274520"/>
                    </a:ext>
                  </a:extLst>
                </a:gridCol>
              </a:tblGrid>
              <a:tr h="371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rgbClr val="0D0D0D"/>
                          </a:solidFill>
                          <a:effectLst/>
                          <a:latin typeface="Roboto" panose="02000000000000000000" pitchFamily="2" charset="0"/>
                          <a:ea typeface="Times New Roman" panose="02020603050405020304" pitchFamily="18" charset="0"/>
                          <a:cs typeface="Roboto" panose="02000000000000000000" pitchFamily="2" charset="0"/>
                        </a:rPr>
                        <a:t>Professional Support Service </a:t>
                      </a:r>
                      <a:r>
                        <a:rPr lang="en-US" sz="1400" dirty="0">
                          <a:solidFill>
                            <a:srgbClr val="0D0D0D"/>
                          </a:solidFill>
                          <a:effectLst/>
                          <a:latin typeface="Roboto" panose="02000000000000000000" pitchFamily="2" charset="0"/>
                          <a:ea typeface="Times New Roman" panose="02020603050405020304" pitchFamily="18" charset="0"/>
                          <a:cs typeface="Roboto" panose="02000000000000000000" pitchFamily="2" charset="0"/>
                        </a:rPr>
                        <a:t>(n = 6,408)</a:t>
                      </a:r>
                      <a:endParaRPr lang="en-AU" sz="1400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AU" sz="1400" b="1">
                          <a:solidFill>
                            <a:srgbClr val="0D0D0D"/>
                          </a:solidFill>
                          <a:effectLst/>
                          <a:latin typeface="Roboto" panose="02000000000000000000" pitchFamily="2" charset="0"/>
                          <a:ea typeface="Times New Roman" panose="02020603050405020304" pitchFamily="18" charset="0"/>
                          <a:cs typeface="Roboto" panose="02000000000000000000" pitchFamily="2" charset="0"/>
                        </a:rPr>
                        <a:t>n</a:t>
                      </a:r>
                      <a:endParaRPr lang="en-AU" sz="140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rgbClr val="0D0D0D"/>
                          </a:solidFill>
                          <a:effectLst/>
                          <a:latin typeface="Roboto" panose="02000000000000000000" pitchFamily="2" charset="0"/>
                          <a:ea typeface="Times New Roman" panose="02020603050405020304" pitchFamily="18" charset="0"/>
                          <a:cs typeface="Roboto" panose="02000000000000000000" pitchFamily="2" charset="0"/>
                        </a:rPr>
                        <a:t>%</a:t>
                      </a:r>
                      <a:endParaRPr lang="en-AU" sz="140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8744477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 person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4,351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67.9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038147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By text or webchat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1,226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19.1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008391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By telephone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2513259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Other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1104488"/>
                  </a:ext>
                </a:extLst>
              </a:tr>
              <a:tr h="34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 don't know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660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AU" sz="1400" dirty="0">
                          <a:solidFill>
                            <a:srgbClr val="000000"/>
                          </a:solidFill>
                          <a:effectLst/>
                          <a:latin typeface="Roboto" panose="02000000000000000000" pitchFamily="2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10.3</a:t>
                      </a: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571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4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029847"/>
                  </a:ext>
                </a:extLst>
              </a:tr>
            </a:tbl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15AA6E49-2FBC-4C40-804D-BEFE0AC4D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dirty="0"/>
              <a:t>Table 59 </a:t>
            </a:r>
            <a:r>
              <a:rPr lang="en-AU" altLang="en-US" b="0" dirty="0"/>
              <a:t>Preferences for method of access to professional support service if required in the future</a:t>
            </a:r>
            <a:br>
              <a:rPr lang="en-AU" altLang="en-US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4905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73A517D-B513-4DC6-9037-68FB190D0CDB}"/>
              </a:ext>
            </a:extLst>
          </p:cNvPr>
          <p:cNvSpPr/>
          <p:nvPr/>
        </p:nvSpPr>
        <p:spPr>
          <a:xfrm>
            <a:off x="6128426" y="6021421"/>
            <a:ext cx="3015574" cy="768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8B959F-D876-4CF0-B977-3BAC0FB8C4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459" y="216949"/>
            <a:ext cx="7886700" cy="1325563"/>
          </a:xfrm>
        </p:spPr>
        <p:txBody>
          <a:bodyPr/>
          <a:lstStyle/>
          <a:p>
            <a:r>
              <a:rPr lang="en-AU" sz="4400" dirty="0"/>
              <a:t>Figures included in this slide set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DC252152-54D4-4111-8CB9-34F7BDBDD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953394"/>
              </p:ext>
            </p:extLst>
          </p:nvPr>
        </p:nvGraphicFramePr>
        <p:xfrm>
          <a:off x="627459" y="1410180"/>
          <a:ext cx="7886700" cy="45669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971675">
                  <a:extLst>
                    <a:ext uri="{9D8B030D-6E8A-4147-A177-3AD203B41FA5}">
                      <a16:colId xmlns:a16="http://schemas.microsoft.com/office/drawing/2014/main" val="1173586165"/>
                    </a:ext>
                  </a:extLst>
                </a:gridCol>
                <a:gridCol w="776364">
                  <a:extLst>
                    <a:ext uri="{9D8B030D-6E8A-4147-A177-3AD203B41FA5}">
                      <a16:colId xmlns:a16="http://schemas.microsoft.com/office/drawing/2014/main" val="1534026406"/>
                    </a:ext>
                  </a:extLst>
                </a:gridCol>
                <a:gridCol w="4102690">
                  <a:extLst>
                    <a:ext uri="{9D8B030D-6E8A-4147-A177-3AD203B41FA5}">
                      <a16:colId xmlns:a16="http://schemas.microsoft.com/office/drawing/2014/main" val="807651373"/>
                    </a:ext>
                  </a:extLst>
                </a:gridCol>
                <a:gridCol w="1035971">
                  <a:extLst>
                    <a:ext uri="{9D8B030D-6E8A-4147-A177-3AD203B41FA5}">
                      <a16:colId xmlns:a16="http://schemas.microsoft.com/office/drawing/2014/main" val="2785896469"/>
                    </a:ext>
                  </a:extLst>
                </a:gridCol>
              </a:tblGrid>
              <a:tr h="376382"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Section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Figure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6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Slide number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48739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Experiences of homelessness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 of homelessness ever and in the past 12 months, by gender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078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 of homelessness ever and in the past 12 months, by sexuality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400481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Experiences of trans and gender diverse participants</a:t>
                      </a:r>
                    </a:p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Ever wanted to affirm gender socially and ever affirmed gender socially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7377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Ever wanted to affirm gender medically and ever affirmed gender medically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36182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Issues relating to toilet access in the past 12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34940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Social gender affirmation process autonomy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16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Puberty blocker access autonomy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332394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Engaging with supportive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Proportion of participants attending LGBTIQA+ groups/events in the past 12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63232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Table 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Preferences for accessing types of professional support service if required in the future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93820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AU" sz="1100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Table 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Preferences for method of access to professional support service if required in the future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1100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978303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FCDB66F-D0AA-473A-B368-34DF04F761F0}"/>
              </a:ext>
            </a:extLst>
          </p:cNvPr>
          <p:cNvSpPr txBox="1"/>
          <p:nvPr/>
        </p:nvSpPr>
        <p:spPr>
          <a:xfrm>
            <a:off x="5457217" y="6502551"/>
            <a:ext cx="36867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50" dirty="0">
                <a:latin typeface="Roboto Condensed" panose="02000000000000000000" pitchFamily="2" charset="0"/>
                <a:ea typeface="Roboto Condensed" panose="02000000000000000000" pitchFamily="2" charset="0"/>
              </a:rPr>
              <a:t>* Figure numbers relate to those shown in the WTI4 national report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9165F6B-B623-4968-8B5C-566C64A57598}"/>
              </a:ext>
            </a:extLst>
          </p:cNvPr>
          <p:cNvCxnSpPr>
            <a:cxnSpLocks/>
          </p:cNvCxnSpPr>
          <p:nvPr/>
        </p:nvCxnSpPr>
        <p:spPr>
          <a:xfrm>
            <a:off x="627459" y="2782112"/>
            <a:ext cx="2037920" cy="0"/>
          </a:xfrm>
          <a:prstGeom prst="line">
            <a:avLst/>
          </a:prstGeom>
          <a:ln>
            <a:solidFill>
              <a:srgbClr val="5B9B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6552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icture containing icon&#10;&#10;Description automatically generated">
            <a:extLst>
              <a:ext uri="{FF2B5EF4-FFF2-40B4-BE49-F238E27FC236}">
                <a16:creationId xmlns:a16="http://schemas.microsoft.com/office/drawing/2014/main" id="{6290D565-5DE0-44E6-8461-4E5253943FA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6667" r="16667"/>
          <a:stretch>
            <a:fillRect/>
          </a:stretch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BFB637D-48E3-4222-9C4D-DAAEB0D568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829" y="2641467"/>
            <a:ext cx="3623812" cy="3020468"/>
          </a:xfrm>
        </p:spPr>
        <p:txBody>
          <a:bodyPr/>
          <a:lstStyle/>
          <a:p>
            <a:pPr marL="0" indent="0">
              <a:buNone/>
            </a:pPr>
            <a:r>
              <a:rPr lang="en-AU" sz="4000" dirty="0"/>
              <a:t>Demographic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667737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lank australia map - ClipArt Best | Australia map, Australian ...">
            <a:extLst>
              <a:ext uri="{FF2B5EF4-FFF2-40B4-BE49-F238E27FC236}">
                <a16:creationId xmlns:a16="http://schemas.microsoft.com/office/drawing/2014/main" id="{E5FC88DB-770E-CF4D-976D-F9CCD16B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035" y="1774050"/>
            <a:ext cx="4773620" cy="446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12806"/>
            <a:ext cx="7886700" cy="671151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en-AU" sz="4000" dirty="0">
                <a:solidFill>
                  <a:srgbClr val="EE2B21"/>
                </a:solidFill>
              </a:rPr>
              <a:t>State/territory</a:t>
            </a:r>
            <a:br>
              <a:rPr lang="en-AU" sz="3800" dirty="0">
                <a:solidFill>
                  <a:srgbClr val="EE2B21"/>
                </a:solidFill>
              </a:rPr>
            </a:br>
            <a:r>
              <a:rPr lang="en-AU" sz="1800" dirty="0">
                <a:solidFill>
                  <a:srgbClr val="EE2B21"/>
                </a:solidFill>
              </a:rPr>
              <a:t>Writing Themselves In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2E15CB-93F4-B741-AC55-F2CE01EC23FA}"/>
              </a:ext>
            </a:extLst>
          </p:cNvPr>
          <p:cNvSpPr txBox="1"/>
          <p:nvPr/>
        </p:nvSpPr>
        <p:spPr>
          <a:xfrm>
            <a:off x="2972747" y="3637975"/>
            <a:ext cx="588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E2B21"/>
                </a:solidFill>
              </a:rPr>
              <a:t>723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A372D0-4533-0B44-B8AA-72721E376B94}"/>
              </a:ext>
            </a:extLst>
          </p:cNvPr>
          <p:cNvSpPr txBox="1"/>
          <p:nvPr/>
        </p:nvSpPr>
        <p:spPr>
          <a:xfrm>
            <a:off x="4337670" y="2842532"/>
            <a:ext cx="468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E2B21"/>
                </a:solidFill>
              </a:rPr>
              <a:t>43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F9BC10-13FB-EE43-AF3C-CFC0BADB5ED0}"/>
              </a:ext>
            </a:extLst>
          </p:cNvPr>
          <p:cNvSpPr txBox="1"/>
          <p:nvPr/>
        </p:nvSpPr>
        <p:spPr>
          <a:xfrm>
            <a:off x="5501868" y="3376828"/>
            <a:ext cx="702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E2B21"/>
                </a:solidFill>
              </a:rPr>
              <a:t>1008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8980CC-9A55-4E49-8832-A9EE1D964C73}"/>
              </a:ext>
            </a:extLst>
          </p:cNvPr>
          <p:cNvSpPr txBox="1"/>
          <p:nvPr/>
        </p:nvSpPr>
        <p:spPr>
          <a:xfrm>
            <a:off x="4428152" y="4048125"/>
            <a:ext cx="574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E2B21"/>
                </a:solidFill>
              </a:rPr>
              <a:t>640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D829A0-E7EC-CB48-891F-289B9174F35F}"/>
              </a:ext>
            </a:extLst>
          </p:cNvPr>
          <p:cNvSpPr txBox="1"/>
          <p:nvPr/>
        </p:nvSpPr>
        <p:spPr>
          <a:xfrm>
            <a:off x="5630453" y="4484012"/>
            <a:ext cx="794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E2B21"/>
                </a:solidFill>
              </a:rPr>
              <a:t>1619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327343-6901-914E-B5CE-8876565DA3FD}"/>
              </a:ext>
            </a:extLst>
          </p:cNvPr>
          <p:cNvSpPr txBox="1"/>
          <p:nvPr/>
        </p:nvSpPr>
        <p:spPr>
          <a:xfrm>
            <a:off x="5278958" y="5068261"/>
            <a:ext cx="702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E2B21"/>
                </a:solidFill>
              </a:rPr>
              <a:t>1859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40CE8D-7E77-8B4B-BF7A-6B34A797FEF6}"/>
              </a:ext>
            </a:extLst>
          </p:cNvPr>
          <p:cNvSpPr txBox="1"/>
          <p:nvPr/>
        </p:nvSpPr>
        <p:spPr>
          <a:xfrm>
            <a:off x="6027881" y="5775862"/>
            <a:ext cx="56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E2B21"/>
                </a:solidFill>
              </a:rPr>
              <a:t>226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C8951E-E57F-3F45-B18D-D75B81348418}"/>
              </a:ext>
            </a:extLst>
          </p:cNvPr>
          <p:cNvSpPr txBox="1"/>
          <p:nvPr/>
        </p:nvSpPr>
        <p:spPr>
          <a:xfrm>
            <a:off x="6607812" y="4958031"/>
            <a:ext cx="565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E2B21"/>
                </a:solidFill>
              </a:rPr>
              <a:t>300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33F4136-35CA-F140-8A56-5D4135F4A78F}"/>
              </a:ext>
            </a:extLst>
          </p:cNvPr>
          <p:cNvCxnSpPr/>
          <p:nvPr/>
        </p:nvCxnSpPr>
        <p:spPr>
          <a:xfrm flipH="1">
            <a:off x="6204857" y="5142697"/>
            <a:ext cx="359600" cy="0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FA16E880-C735-438A-AC8F-71EDD82BCA61}"/>
              </a:ext>
            </a:extLst>
          </p:cNvPr>
          <p:cNvSpPr txBox="1"/>
          <p:nvPr/>
        </p:nvSpPr>
        <p:spPr>
          <a:xfrm>
            <a:off x="7315200" y="0"/>
            <a:ext cx="1828800" cy="707886"/>
          </a:xfrm>
          <a:prstGeom prst="rect">
            <a:avLst/>
          </a:prstGeom>
          <a:solidFill>
            <a:srgbClr val="E52212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AU" sz="2400" dirty="0">
                <a:solidFill>
                  <a:schemeClr val="bg1"/>
                </a:solidFill>
              </a:rPr>
              <a:t>Total = 6,418</a:t>
            </a:r>
          </a:p>
          <a:p>
            <a:pPr algn="ctr"/>
            <a:r>
              <a:rPr lang="en-AU" sz="1600" dirty="0">
                <a:solidFill>
                  <a:schemeClr val="bg1"/>
                </a:solidFill>
              </a:rPr>
              <a:t>Aged 14-21</a:t>
            </a:r>
          </a:p>
        </p:txBody>
      </p:sp>
    </p:spTree>
    <p:extLst>
      <p:ext uri="{BB962C8B-B14F-4D97-AF65-F5344CB8AC3E}">
        <p14:creationId xmlns:p14="http://schemas.microsoft.com/office/powerpoint/2010/main" val="2989333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E2B37-07C8-4BEA-9263-5B1D5B160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3200" dirty="0"/>
              <a:t>Sample characteristics </a:t>
            </a:r>
          </a:p>
        </p:txBody>
      </p:sp>
      <p:pic>
        <p:nvPicPr>
          <p:cNvPr id="3" name="Picture Placeholder 13" descr="A picture containing text&#10;&#10;Description automatically generated">
            <a:extLst>
              <a:ext uri="{FF2B5EF4-FFF2-40B4-BE49-F238E27FC236}">
                <a16:creationId xmlns:a16="http://schemas.microsoft.com/office/drawing/2014/main" id="{6BBE05AA-88BB-433F-9D95-692AB59BB8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7164" y="3456613"/>
            <a:ext cx="1973431" cy="1480073"/>
          </a:xfrm>
          <a:prstGeom prst="rect">
            <a:avLst/>
          </a:prstGeom>
        </p:spPr>
      </p:pic>
      <p:pic>
        <p:nvPicPr>
          <p:cNvPr id="4" name="Picture Placeholder 11" descr="A picture containing text&#10;&#10;Description automatically generated">
            <a:extLst>
              <a:ext uri="{FF2B5EF4-FFF2-40B4-BE49-F238E27FC236}">
                <a16:creationId xmlns:a16="http://schemas.microsoft.com/office/drawing/2014/main" id="{716FD3E7-4C61-4A0F-AB15-D868CB14F4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0398" y="3618253"/>
            <a:ext cx="287337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Placeholder 9">
            <a:extLst>
              <a:ext uri="{FF2B5EF4-FFF2-40B4-BE49-F238E27FC236}">
                <a16:creationId xmlns:a16="http://schemas.microsoft.com/office/drawing/2014/main" id="{F9422315-FACB-4FD0-9882-C563F3B9E5B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046042"/>
            <a:ext cx="2334734" cy="175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03A30A-B9F7-4B01-B472-DC48D7A901A5}"/>
              </a:ext>
            </a:extLst>
          </p:cNvPr>
          <p:cNvSpPr txBox="1"/>
          <p:nvPr/>
        </p:nvSpPr>
        <p:spPr>
          <a:xfrm>
            <a:off x="3840003" y="3440842"/>
            <a:ext cx="1729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7F7F7F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9.5% born overseas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F75C2C-1622-49EB-968A-835090341CCB}"/>
              </a:ext>
            </a:extLst>
          </p:cNvPr>
          <p:cNvSpPr txBox="1"/>
          <p:nvPr/>
        </p:nvSpPr>
        <p:spPr>
          <a:xfrm>
            <a:off x="125403" y="3863769"/>
            <a:ext cx="19247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7F7F7F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13.6% lived in regional towns; 12.7% in rural/remote areas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A74EEC-924C-4A3E-A4A2-2E46D4FE8294}"/>
              </a:ext>
            </a:extLst>
          </p:cNvPr>
          <p:cNvSpPr txBox="1"/>
          <p:nvPr/>
        </p:nvSpPr>
        <p:spPr>
          <a:xfrm>
            <a:off x="6509438" y="1353565"/>
            <a:ext cx="2005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7F7F7F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37.1% reported disability/long-term health condition*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14B323D2-0338-4738-8847-1032B6538F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4633" y="3733229"/>
            <a:ext cx="1598857" cy="15988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F424AC8-CCE8-41A4-867A-138F2C01EEE3}"/>
              </a:ext>
            </a:extLst>
          </p:cNvPr>
          <p:cNvSpPr txBox="1"/>
          <p:nvPr/>
        </p:nvSpPr>
        <p:spPr>
          <a:xfrm>
            <a:off x="6403952" y="3194620"/>
            <a:ext cx="2116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7F7F7F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4.0% identified as Aboriginal and/or Torres Strait Islander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EDA3B5-EFD0-483B-BCCD-5CB0AE01F7A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51" y="886049"/>
            <a:ext cx="1837038" cy="27555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D695C18-6706-423A-9E7F-FBE189AE8D02}"/>
              </a:ext>
            </a:extLst>
          </p:cNvPr>
          <p:cNvSpPr txBox="1"/>
          <p:nvPr/>
        </p:nvSpPr>
        <p:spPr>
          <a:xfrm>
            <a:off x="1796131" y="1745981"/>
            <a:ext cx="2116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7F7F7F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26.9% identified as trans or non-binary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4256A0-6BF0-4E69-9494-FC09EB1B95F8}"/>
              </a:ext>
            </a:extLst>
          </p:cNvPr>
          <p:cNvSpPr txBox="1"/>
          <p:nvPr/>
        </p:nvSpPr>
        <p:spPr>
          <a:xfrm>
            <a:off x="601740" y="5939432"/>
            <a:ext cx="33110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solidFill>
                  <a:srgbClr val="80808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* Includes those with mental health condition</a:t>
            </a:r>
          </a:p>
        </p:txBody>
      </p:sp>
    </p:spTree>
    <p:extLst>
      <p:ext uri="{BB962C8B-B14F-4D97-AF65-F5344CB8AC3E}">
        <p14:creationId xmlns:p14="http://schemas.microsoft.com/office/powerpoint/2010/main" val="1662276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CE81D3E8-7237-437C-885B-D006CF3FC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93875"/>
            <a:ext cx="4097945" cy="651905"/>
          </a:xfrm>
        </p:spPr>
        <p:txBody>
          <a:bodyPr/>
          <a:lstStyle/>
          <a:p>
            <a:r>
              <a:rPr lang="en-US" sz="4000" dirty="0"/>
              <a:t>Young people with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4559521A-A2F3-4008-B0ED-B57E385716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415" y="1645780"/>
            <a:ext cx="4391294" cy="651905"/>
          </a:xfrm>
        </p:spPr>
        <p:txBody>
          <a:bodyPr/>
          <a:lstStyle/>
          <a:p>
            <a:r>
              <a:rPr lang="en-US" sz="4000" dirty="0"/>
              <a:t>an intersex variation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415092-CC3F-4BB2-AAFE-A7A18BC80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732" y="909441"/>
            <a:ext cx="5039117" cy="50391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80CD3F6-3D75-44D0-8D12-BFD2262B3F48}"/>
              </a:ext>
            </a:extLst>
          </p:cNvPr>
          <p:cNvSpPr txBox="1"/>
          <p:nvPr/>
        </p:nvSpPr>
        <p:spPr>
          <a:xfrm>
            <a:off x="541906" y="2949590"/>
            <a:ext cx="342223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dirty="0">
                <a:solidFill>
                  <a:srgbClr val="80808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We were unfortunately not able to recruit a sufficient number of young people with an intersex variation/s to enable analysis and disaggregation of the data to reflect their experiences. As such, and after close consultation with a leading representative of the intersex community on our Community Advisory Board, the difficult decision was made to refer only to LGBTQA+ young people within </a:t>
            </a:r>
            <a:r>
              <a:rPr lang="en-AU" sz="1600" i="1" dirty="0">
                <a:solidFill>
                  <a:srgbClr val="80808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Writing Themselves In 4</a:t>
            </a:r>
            <a:r>
              <a:rPr lang="en-AU" sz="1600" dirty="0">
                <a:solidFill>
                  <a:srgbClr val="80808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72798114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+ Content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SHS Presentation Template 2019 Domestic 3. AB" id="{AC02A07E-204E-4059-B613-7A9F7270179C}" vid="{7C03E9A9-6CB1-48B6-AA32-BA7B92A64C6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7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TIM Interim Colours">
    <a:dk1>
      <a:srgbClr val="000000"/>
    </a:dk1>
    <a:lt1>
      <a:sysClr val="window" lastClr="FFFFFF"/>
    </a:lt1>
    <a:dk2>
      <a:srgbClr val="000000"/>
    </a:dk2>
    <a:lt2>
      <a:srgbClr val="FFFFFF"/>
    </a:lt2>
    <a:accent1>
      <a:srgbClr val="7030A0"/>
    </a:accent1>
    <a:accent2>
      <a:srgbClr val="00B0F0"/>
    </a:accent2>
    <a:accent3>
      <a:srgbClr val="BCDDDC"/>
    </a:accent3>
    <a:accent4>
      <a:srgbClr val="E88429"/>
    </a:accent4>
    <a:accent5>
      <a:srgbClr val="DC2F30"/>
    </a:accent5>
    <a:accent6>
      <a:srgbClr val="7F7F7F"/>
    </a:accent6>
    <a:hlink>
      <a:srgbClr val="EE3124"/>
    </a:hlink>
    <a:folHlink>
      <a:srgbClr val="EE3124"/>
    </a:folHlink>
  </a:clrScheme>
  <a:fontScheme name="LTU 2017">
    <a:majorFont>
      <a:latin typeface="Roboto Medium"/>
      <a:ea typeface=""/>
      <a:cs typeface=""/>
    </a:majorFont>
    <a:minorFont>
      <a:latin typeface="Roboto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3026</TotalTime>
  <Words>1686</Words>
  <Application>Microsoft Office PowerPoint</Application>
  <PresentationFormat>On-screen Show (4:3)</PresentationFormat>
  <Paragraphs>260</Paragraphs>
  <Slides>45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Arial</vt:lpstr>
      <vt:lpstr>Calibri</vt:lpstr>
      <vt:lpstr>Calibri Light</vt:lpstr>
      <vt:lpstr>Roboto</vt:lpstr>
      <vt:lpstr>Roboto Condensed</vt:lpstr>
      <vt:lpstr>Wingdings 2</vt:lpstr>
      <vt:lpstr>Title + Content</vt:lpstr>
      <vt:lpstr>Writing Themselves In 4  National Report: Key figures  May 2021</vt:lpstr>
      <vt:lpstr>About this slide set</vt:lpstr>
      <vt:lpstr>Figures included in this slide set</vt:lpstr>
      <vt:lpstr>Figures included in this slide set</vt:lpstr>
      <vt:lpstr>Figures included in this slide set</vt:lpstr>
      <vt:lpstr>PowerPoint Presentation</vt:lpstr>
      <vt:lpstr>State/territory Writing Themselves In 4</vt:lpstr>
      <vt:lpstr>Sample characteristics </vt:lpstr>
      <vt:lpstr>Young people with</vt:lpstr>
      <vt:lpstr>Figure 1. Intersections of gender and sexuality</vt:lpstr>
      <vt:lpstr>PowerPoint Presentation</vt:lpstr>
      <vt:lpstr>Figure 2. Proportion of participants disclosing their sexuality or gender identity to different groups</vt:lpstr>
      <vt:lpstr>Figure 5. Proportion of participants who feel supported about their sexuality or gender identity, by gender</vt:lpstr>
      <vt:lpstr>Figure 6. Proportion of participants who feel supported about their sexuality or gender identity, by sexuality</vt:lpstr>
      <vt:lpstr>PowerPoint Presentation</vt:lpstr>
      <vt:lpstr>Figure 7. Extent to which aspects of education are supportive or inclusive of any LGBTIQA+ people </vt:lpstr>
      <vt:lpstr>Figure 8. Felt unsafe or uncomfortable due to their sexuality or gender identity, in past 12 months at their educational setting, by gender.</vt:lpstr>
      <vt:lpstr>Figure 11. Frequency of hearing negative remarks regarding sexuality at secondary school, TAFE and university</vt:lpstr>
      <vt:lpstr>Figure 13. Frequency of days missed at their educational setting in the past 12 months due to feeling unsafe or uncomfortable</vt:lpstr>
      <vt:lpstr>Figure 14. Any missed day at their educational setting in the past 12 months due to feeling unsafe or uncomfortable by gender</vt:lpstr>
      <vt:lpstr>PowerPoint Presentation</vt:lpstr>
      <vt:lpstr>Figure 19. Experienced verbal, physical, and sexual harassment or assault based on sexuality or gender identity</vt:lpstr>
      <vt:lpstr>Figure 20. Experienced verbal, physical, and sexual harassment or assault based on sexuality or gender identity, in the past 12 months, by gender</vt:lpstr>
      <vt:lpstr>Figure 21. Experienced verbal, physical, and sexual harassment or assault based on sexuality or gender identity, in the past 12 months, by sexuality</vt:lpstr>
      <vt:lpstr>Figure 24. Experienced verbal, physical, and sexual harassment or assault based on sexuality or gender identity, in the past 12 months at an educational institution, by educational setting</vt:lpstr>
      <vt:lpstr>Figure 25 Experienced verbal, physical, and sexual harassment or assault based on sexuality or gender identity, in the past 12 months at an educational institution, by gender</vt:lpstr>
      <vt:lpstr>PowerPoint Presentation</vt:lpstr>
      <vt:lpstr>Figure 33 Proportion of participants experiencing psychological distress - K10 scores - of Writing Themselves In 4 participants aged 16-17 years compared to among the general population aged 16-17 years</vt:lpstr>
      <vt:lpstr>Figure 37 Suicidal ideation and suicide attempts among Writing Themselves In 4 participants and the general population aged 16-17 years</vt:lpstr>
      <vt:lpstr>Figure 42 Experienced self-harm in the past 12 months and ever, by gender</vt:lpstr>
      <vt:lpstr>Figure 44 Engagement with professional support services regarding suicide or self-harm in the past 12 months among those who had experienced suicidal ideation, planning, attempts or self-harm in this time frame, by gender</vt:lpstr>
      <vt:lpstr>Figure 46 Cascade of mental health outcomes, support service access and service-related experience in the past 12 months</vt:lpstr>
      <vt:lpstr>PowerPoint Presentation</vt:lpstr>
      <vt:lpstr>Figure 47 Experience of homelessness ever and in the past 12 months, by gender</vt:lpstr>
      <vt:lpstr>Figure 48 Experience of homelessness ever and in the past 12 months, by sexuality</vt:lpstr>
      <vt:lpstr>PowerPoint Presentation</vt:lpstr>
      <vt:lpstr>Figure 59 Ever wanted to affirm gender socially and ever affirmed gender socially</vt:lpstr>
      <vt:lpstr>Figure 61 Ever wanted to affirm gender medically and ever affirmed gender medically</vt:lpstr>
      <vt:lpstr>Figure 63 Issues relating to toilet access in the past 12 months</vt:lpstr>
      <vt:lpstr>Figure 64 Social gender affirmation process autonomy</vt:lpstr>
      <vt:lpstr>Figure 66 Puberty blocker access autonomy </vt:lpstr>
      <vt:lpstr>PowerPoint Presentation</vt:lpstr>
      <vt:lpstr>Figure 53 Proportion of participants attending LGBTIQA+ groups/events in the past 12 months</vt:lpstr>
      <vt:lpstr>Table 58 Preferences for accessing types of professional support service if required in the future</vt:lpstr>
      <vt:lpstr>Table 59 Preferences for method of access to professional support service if required in the future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Private Lives 3 + Writing Themselves In 4: Overview of key findings and implications for the Victorian Whole of Government LGBTIQ Strategy</dc:title>
  <dc:creator>adam.bourne@lshtm.ac.uk</dc:creator>
  <cp:lastModifiedBy>Adam Bourne</cp:lastModifiedBy>
  <cp:revision>109</cp:revision>
  <cp:lastPrinted>2020-08-25T00:30:01Z</cp:lastPrinted>
  <dcterms:created xsi:type="dcterms:W3CDTF">2020-08-21T03:16:00Z</dcterms:created>
  <dcterms:modified xsi:type="dcterms:W3CDTF">2021-05-25T04:29:12Z</dcterms:modified>
  <cp:contentStatus/>
</cp:coreProperties>
</file>