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03" r:id="rId2"/>
    <p:sldId id="285" r:id="rId3"/>
    <p:sldId id="395" r:id="rId4"/>
    <p:sldId id="396" r:id="rId5"/>
    <p:sldId id="337" r:id="rId6"/>
    <p:sldId id="318" r:id="rId7"/>
    <p:sldId id="340" r:id="rId8"/>
    <p:sldId id="342" r:id="rId9"/>
    <p:sldId id="343" r:id="rId10"/>
    <p:sldId id="378" r:id="rId11"/>
    <p:sldId id="346" r:id="rId12"/>
    <p:sldId id="348" r:id="rId13"/>
    <p:sldId id="349" r:id="rId14"/>
    <p:sldId id="350" r:id="rId15"/>
    <p:sldId id="351" r:id="rId16"/>
    <p:sldId id="352" r:id="rId17"/>
    <p:sldId id="353" r:id="rId18"/>
    <p:sldId id="317" r:id="rId19"/>
    <p:sldId id="354" r:id="rId20"/>
    <p:sldId id="359" r:id="rId21"/>
    <p:sldId id="356" r:id="rId22"/>
    <p:sldId id="397" r:id="rId23"/>
    <p:sldId id="258" r:id="rId24"/>
    <p:sldId id="259" r:id="rId25"/>
    <p:sldId id="261" r:id="rId26"/>
    <p:sldId id="262" r:id="rId27"/>
    <p:sldId id="398" r:id="rId28"/>
    <p:sldId id="400" r:id="rId29"/>
    <p:sldId id="263" r:id="rId30"/>
    <p:sldId id="401" r:id="rId31"/>
    <p:sldId id="402" r:id="rId32"/>
    <p:sldId id="399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406" r:id="rId48"/>
    <p:sldId id="407" r:id="rId49"/>
    <p:sldId id="408" r:id="rId50"/>
    <p:sldId id="325" r:id="rId51"/>
    <p:sldId id="413" r:id="rId52"/>
    <p:sldId id="414" r:id="rId53"/>
    <p:sldId id="409" r:id="rId54"/>
    <p:sldId id="379" r:id="rId55"/>
    <p:sldId id="411" r:id="rId56"/>
    <p:sldId id="412" r:id="rId57"/>
    <p:sldId id="39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16EBF0-D502-7F48-8363-AA2077765BC4}">
          <p14:sldIdLst>
            <p14:sldId id="403"/>
            <p14:sldId id="285"/>
            <p14:sldId id="395"/>
            <p14:sldId id="396"/>
            <p14:sldId id="337"/>
            <p14:sldId id="318"/>
            <p14:sldId id="340"/>
            <p14:sldId id="342"/>
            <p14:sldId id="343"/>
            <p14:sldId id="378"/>
            <p14:sldId id="346"/>
            <p14:sldId id="348"/>
            <p14:sldId id="349"/>
            <p14:sldId id="350"/>
            <p14:sldId id="351"/>
            <p14:sldId id="352"/>
            <p14:sldId id="353"/>
            <p14:sldId id="317"/>
            <p14:sldId id="354"/>
            <p14:sldId id="359"/>
            <p14:sldId id="356"/>
            <p14:sldId id="397"/>
            <p14:sldId id="258"/>
            <p14:sldId id="259"/>
            <p14:sldId id="261"/>
            <p14:sldId id="262"/>
            <p14:sldId id="398"/>
            <p14:sldId id="400"/>
            <p14:sldId id="263"/>
            <p14:sldId id="401"/>
            <p14:sldId id="402"/>
            <p14:sldId id="399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406"/>
            <p14:sldId id="407"/>
            <p14:sldId id="408"/>
            <p14:sldId id="325"/>
            <p14:sldId id="413"/>
            <p14:sldId id="414"/>
            <p14:sldId id="409"/>
            <p14:sldId id="379"/>
            <p14:sldId id="411"/>
            <p14:sldId id="412"/>
            <p14:sldId id="3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04" autoAdjust="0"/>
    <p:restoredTop sz="94242"/>
  </p:normalViewPr>
  <p:slideViewPr>
    <p:cSldViewPr snapToGrid="0">
      <p:cViewPr varScale="1">
        <p:scale>
          <a:sx n="86" d="100"/>
          <a:sy n="86" d="100"/>
        </p:scale>
        <p:origin x="248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80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526F6-3CDD-4F94-B8DA-8A0B303A0A50}" type="datetimeFigureOut">
              <a:rPr lang="en-AU" smtClean="0"/>
              <a:t>7/3/19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29005-1FEE-445F-A8C8-0082F571D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573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Preframe</a:t>
            </a:r>
            <a:endParaRPr lang="en-US" dirty="0"/>
          </a:p>
          <a:p>
            <a:r>
              <a:rPr lang="en-US" dirty="0"/>
              <a:t>Trust factor</a:t>
            </a:r>
          </a:p>
          <a:p>
            <a:r>
              <a:rPr lang="en-US" dirty="0"/>
              <a:t>Audience interaction</a:t>
            </a:r>
          </a:p>
          <a:p>
            <a:r>
              <a:rPr lang="en-US" dirty="0"/>
              <a:t>Questions</a:t>
            </a:r>
          </a:p>
          <a:p>
            <a:r>
              <a:rPr lang="en-US" dirty="0"/>
              <a:t>Breaks 10.30 – 10.45</a:t>
            </a:r>
          </a:p>
          <a:p>
            <a:r>
              <a:rPr lang="en-US" dirty="0"/>
              <a:t>Lunch 1.20 – 2.20</a:t>
            </a:r>
          </a:p>
          <a:p>
            <a:r>
              <a:rPr lang="en-US" dirty="0"/>
              <a:t>3.30-3.45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26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1312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5465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7878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4809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475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Business to business idea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0899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14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37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39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4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17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8457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Seen this as low as 30K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0343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7394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8366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3231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6965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1868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040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1603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70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shout loud and proud about your new biz venture?</a:t>
            </a:r>
          </a:p>
        </p:txBody>
      </p:sp>
    </p:spTree>
    <p:extLst>
      <p:ext uri="{BB962C8B-B14F-4D97-AF65-F5344CB8AC3E}">
        <p14:creationId xmlns:p14="http://schemas.microsoft.com/office/powerpoint/2010/main" val="2051398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1412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036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783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16805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5503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9630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3790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48004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google trends, </a:t>
            </a:r>
            <a:r>
              <a:rPr lang="en-US" dirty="0" err="1"/>
              <a:t>pinterest</a:t>
            </a:r>
            <a:r>
              <a:rPr lang="en-US" dirty="0"/>
              <a:t>, who’s doing this already, </a:t>
            </a:r>
            <a:r>
              <a:rPr lang="en-US" dirty="0" err="1"/>
              <a:t>facebook</a:t>
            </a:r>
            <a:r>
              <a:rPr lang="en-US" dirty="0"/>
              <a:t>, </a:t>
            </a:r>
            <a:r>
              <a:rPr lang="en-US" dirty="0" err="1"/>
              <a:t>instagram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408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Garden flags</a:t>
            </a:r>
          </a:p>
          <a:p>
            <a:r>
              <a:rPr lang="en-US" dirty="0"/>
              <a:t>Owl coffee mug</a:t>
            </a:r>
          </a:p>
          <a:p>
            <a:r>
              <a:rPr lang="en-US" dirty="0"/>
              <a:t>cat door stopper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28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Preface that these are not products you would actually do</a:t>
            </a:r>
          </a:p>
        </p:txBody>
      </p:sp>
    </p:spTree>
    <p:extLst>
      <p:ext uri="{BB962C8B-B14F-4D97-AF65-F5344CB8AC3E}">
        <p14:creationId xmlns:p14="http://schemas.microsoft.com/office/powerpoint/2010/main" val="42568108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found at trade shows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26745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Tibetan singing bowl (set), brass singing bowl. Men’s dresser tray, valet tray, leather valet tray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2885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Hanging bird feeder, ceramic hanging candle holder, hand-painted ceramic . Wall hook, ceramic wall hook, coat hook, hand painted, wrought iron. Kids wall animal heads, felt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1881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44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585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470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Scaling</a:t>
            </a:r>
          </a:p>
          <a:p>
            <a:r>
              <a:rPr lang="en-US" sz="1200" dirty="0"/>
              <a:t>Why Scale</a:t>
            </a:r>
          </a:p>
          <a:p>
            <a:r>
              <a:rPr lang="en-US" sz="1200" dirty="0"/>
              <a:t>Lifestyle vs Growth</a:t>
            </a:r>
          </a:p>
          <a:p>
            <a:r>
              <a:rPr lang="en-US" sz="1200" dirty="0"/>
              <a:t>Smart Work vs Hard Work</a:t>
            </a:r>
          </a:p>
          <a:p>
            <a:r>
              <a:rPr lang="en-US" sz="1200" dirty="0"/>
              <a:t>Planning</a:t>
            </a:r>
          </a:p>
          <a:p>
            <a:r>
              <a:rPr lang="en-US" sz="1200" dirty="0"/>
              <a:t>Measuring</a:t>
            </a:r>
          </a:p>
          <a:p>
            <a:r>
              <a:rPr lang="en-US" sz="1200" dirty="0"/>
              <a:t>Profiting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59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019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908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79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0095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7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9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21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18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29005-1FEE-445F-A8C8-0082F571DD4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85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0B35C-1D4F-47DE-A8F6-A79433F52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C7999-8804-401F-8463-0F5FD9C38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23A70-838B-487C-83A9-6262F4FE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9B48C-1E88-44F7-9A08-067EDDA3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95DDA-D53C-4677-B92E-C213A977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403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05E0-5EE9-4DBE-B3B8-A24F6628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49EDA-82B8-47C9-BCE3-BAD611301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E495-4F90-4B4B-8019-7030A49F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8801C-778A-4D3B-822E-6720B866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7E901-6659-466B-87CE-80518CBF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533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2F5E3D-09E1-46F0-BDFD-290AACE1C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1E528-D8AA-4DAB-837F-F66D82C59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C4A27-FDE6-499D-ACC0-996688A6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C5420-4FCE-49D0-8BC1-65FAB600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FF6DB-E002-4CB2-AB79-6FC0D1E1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086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0885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7426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9D55B-76EF-484A-8C58-12E5BA02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266E4-6E97-41CE-AF61-C3D97CD3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C0E16-071B-423E-A352-41E34507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64199-8912-42B9-9382-56743A5B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8D989-D33F-41A4-A1B7-0A0BE6AD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23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3C12-59C4-4936-846D-C9992F71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A24C-A370-449A-BF50-E6A792123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88682-BA94-49CE-B538-3E19585A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A1768-6712-4B35-AE3E-32F7CB2F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A1DC-A279-4645-A436-611A3813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679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1CBAB-E680-4C6C-970A-16BA8D7D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9F87A-C3E0-4A3B-969B-5934AFC3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B0B4F-4453-4EB0-BA10-758B23681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F0678-F5E5-4F9D-9AB6-18340A64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2C844-7A65-4DDA-9D24-1318BEC3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1B7F9-3A0B-412A-8585-5A08904C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78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0433-D54F-4737-A58F-D951EB52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5110F-9778-44C2-ACE1-25492CFFD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F65A5-D5AE-47AD-A45A-46FEAACBD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22657-D5D3-49EA-9170-D1BDF6559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BE568-83EA-4950-99B1-3D10525C3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4F92F6-5531-46CE-BC09-40F99F4E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1ED64-091B-4B70-80DE-654448B9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064E4-8949-4F31-9D02-9BA7833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88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9195-39A1-4406-AF69-97A63D4C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65DD5-0034-4CF6-9C81-7E10C5BF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35275-8CA6-4832-B7BF-BB6E522EB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7988D-9F57-473E-A83C-1CF710E1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104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CD22E-2350-47E2-8AA8-C8F3B945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FC2B0-7546-4E79-A8EF-CC4C91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DBBAD-5661-4ABC-8DA4-95C9386A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224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03586-1F0F-4E7E-8A61-9C5DBF03C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6E815-10C1-4601-880A-8286425E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36EC7-C29A-4BFF-885D-C184A1C63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8F0DA-516A-43C9-A8A5-72CD2174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F15EC-86D9-45FB-96E2-63C1EDF8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68593-C7C3-4603-B701-18D09ADB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418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D47E-D03E-407D-8B20-495A88AC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6BC466-70ED-49B5-870C-B36641497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51690-47FF-47CB-85D7-D7450FEF9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55D0D-56D1-45E2-A406-9ED244EA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68CEA-7B4D-4B59-A054-D65AA799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E253F-9623-424F-9BB7-5CB955E3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04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4E3810-0DC3-42BB-B5A4-C9D6A53B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33C45-3DF6-419E-851D-E3A8313DC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B36F9-7640-4433-81C7-D1F8D3425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9E613-9509-44E4-9A1D-B967056E7545}" type="datetimeFigureOut">
              <a:rPr lang="en-AU" smtClean="0"/>
              <a:t>7/3/19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CE103-2E70-49E3-B11A-C96102921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6E75-1C64-46AE-8A04-6FA9C3D27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3C187-4EB7-43F8-A87E-6CA58E6211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196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768A37-AB9F-BC42-8733-6D32D071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3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5E3A38-86B9-E946-8267-9711D841D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8" y="1885153"/>
            <a:ext cx="4940141" cy="4150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1D3EEE-11C5-7745-B8E0-105B351F0288}"/>
              </a:ext>
            </a:extLst>
          </p:cNvPr>
          <p:cNvSpPr txBox="1"/>
          <p:nvPr/>
        </p:nvSpPr>
        <p:spPr>
          <a:xfrm>
            <a:off x="486697" y="383458"/>
            <a:ext cx="7349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Top Product Niches and Why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11C5F-8E50-2147-ABC6-41FB66ADBA6E}"/>
              </a:ext>
            </a:extLst>
          </p:cNvPr>
          <p:cNvSpPr txBox="1"/>
          <p:nvPr/>
        </p:nvSpPr>
        <p:spPr>
          <a:xfrm>
            <a:off x="582247" y="1361933"/>
            <a:ext cx="2680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Small and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DA2CE-23F9-F046-BDAB-DDAD0594C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53" y="1885153"/>
            <a:ext cx="4669586" cy="46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64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5B5B07-9CFC-944F-AAA0-330504EAA53F}"/>
              </a:ext>
            </a:extLst>
          </p:cNvPr>
          <p:cNvSpPr txBox="1"/>
          <p:nvPr/>
        </p:nvSpPr>
        <p:spPr>
          <a:xfrm>
            <a:off x="740228" y="420537"/>
            <a:ext cx="6754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Top Product Niches and Why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6AB0D-1670-BE47-BC9B-A1D53CA85FED}"/>
              </a:ext>
            </a:extLst>
          </p:cNvPr>
          <p:cNvSpPr txBox="1"/>
          <p:nvPr/>
        </p:nvSpPr>
        <p:spPr>
          <a:xfrm>
            <a:off x="609600" y="1408897"/>
            <a:ext cx="10382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Vegan Products – High perceived value and a wealthy demographic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E470C-E3CB-004F-915C-A0B210C0B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2533650"/>
            <a:ext cx="4272643" cy="3845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4CB2F-BAFD-6448-9C30-173CFA71B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411" y="2674257"/>
            <a:ext cx="6873619" cy="3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9942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DDFC0-C37C-4B36-BA83-9F111A193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6" t="10967" r="3372" b="6782"/>
          <a:stretch/>
        </p:blipFill>
        <p:spPr>
          <a:xfrm>
            <a:off x="39157" y="242454"/>
            <a:ext cx="12152843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664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BFD1AA-8A1E-2944-B32B-6CEA712EABBB}"/>
              </a:ext>
            </a:extLst>
          </p:cNvPr>
          <p:cNvSpPr txBox="1"/>
          <p:nvPr/>
        </p:nvSpPr>
        <p:spPr>
          <a:xfrm>
            <a:off x="642257" y="337108"/>
            <a:ext cx="6754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Top Product Niches and Why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EE4D6-183E-1C4D-AB66-9694C7BD84A0}"/>
              </a:ext>
            </a:extLst>
          </p:cNvPr>
          <p:cNvSpPr txBox="1"/>
          <p:nvPr/>
        </p:nvSpPr>
        <p:spPr>
          <a:xfrm>
            <a:off x="642257" y="1226596"/>
            <a:ext cx="539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Pet Products – irrational spending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84405-3A64-AA41-8CA5-43BF0EEAD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40298"/>
            <a:ext cx="3755198" cy="319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197DE-9CE8-7248-8BED-6075836CA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1" y="2160072"/>
            <a:ext cx="5398913" cy="4554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7E045-2023-F04A-A380-2F580C61B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55" y="2393084"/>
            <a:ext cx="2813406" cy="372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5535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ECE409-4740-5140-8AFE-7884E65E6831}"/>
              </a:ext>
            </a:extLst>
          </p:cNvPr>
          <p:cNvSpPr txBox="1"/>
          <p:nvPr/>
        </p:nvSpPr>
        <p:spPr>
          <a:xfrm>
            <a:off x="742961" y="322045"/>
            <a:ext cx="6754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Top Product Niches and Why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3D52B-64A4-9A4D-A629-28666AF972D1}"/>
              </a:ext>
            </a:extLst>
          </p:cNvPr>
          <p:cNvSpPr txBox="1"/>
          <p:nvPr/>
        </p:nvSpPr>
        <p:spPr>
          <a:xfrm>
            <a:off x="742961" y="1195540"/>
            <a:ext cx="870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Granny products – newest demographic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208D7-6E78-7C4E-B533-9B5A0BD5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03" y="2463776"/>
            <a:ext cx="3709496" cy="3728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C62A1-720E-6749-A8B4-4CC2A96D0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" y="2869254"/>
            <a:ext cx="2534210" cy="293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316B15-99CD-9C4A-BF15-88260B563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15" y="2463776"/>
            <a:ext cx="4127500" cy="31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3058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095360-D2A9-9F49-93E8-016203B1CB6F}"/>
              </a:ext>
            </a:extLst>
          </p:cNvPr>
          <p:cNvSpPr txBox="1"/>
          <p:nvPr/>
        </p:nvSpPr>
        <p:spPr>
          <a:xfrm>
            <a:off x="631932" y="338264"/>
            <a:ext cx="6754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Top Product Niches and Why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490AE-4B31-0040-8F5A-7AB290018AC2}"/>
              </a:ext>
            </a:extLst>
          </p:cNvPr>
          <p:cNvSpPr txBox="1"/>
          <p:nvPr/>
        </p:nvSpPr>
        <p:spPr>
          <a:xfrm>
            <a:off x="631932" y="1225750"/>
            <a:ext cx="3157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Expensive hobbies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54A91-0417-D947-9705-D5186527A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3" y="1748972"/>
            <a:ext cx="4911486" cy="4390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6F44E-0D91-9543-A40C-375AB17B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8816"/>
            <a:ext cx="6825343" cy="29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490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2933D-E86D-6A4E-BF28-754104971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" y="2088824"/>
            <a:ext cx="5073094" cy="4769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B7719-186C-BC4F-A616-0A6824DC2BAE}"/>
              </a:ext>
            </a:extLst>
          </p:cNvPr>
          <p:cNvSpPr txBox="1"/>
          <p:nvPr/>
        </p:nvSpPr>
        <p:spPr>
          <a:xfrm>
            <a:off x="544286" y="435429"/>
            <a:ext cx="6754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Top Product Niches and Why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77820-001A-4B40-A016-3BC5482B6B1F}"/>
              </a:ext>
            </a:extLst>
          </p:cNvPr>
          <p:cNvSpPr txBox="1"/>
          <p:nvPr/>
        </p:nvSpPr>
        <p:spPr>
          <a:xfrm>
            <a:off x="544286" y="1204870"/>
            <a:ext cx="10704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Gifts for women – men are always looking for something easy to send!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B868C-8372-C448-ABAF-D776D1017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278" y="2088824"/>
            <a:ext cx="5579392" cy="40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015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FBBFA8-D019-DC46-8387-B6E3161EA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6"/>
          <a:stretch/>
        </p:blipFill>
        <p:spPr>
          <a:xfrm>
            <a:off x="5004211" y="2375252"/>
            <a:ext cx="7020000" cy="3851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C65A19-7308-CA4F-8D39-735B06F69B71}"/>
              </a:ext>
            </a:extLst>
          </p:cNvPr>
          <p:cNvSpPr txBox="1"/>
          <p:nvPr/>
        </p:nvSpPr>
        <p:spPr>
          <a:xfrm>
            <a:off x="523504" y="287426"/>
            <a:ext cx="6754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Top Product Niches and Why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5FFDE-1ED6-614D-BF76-93D4A577A765}"/>
              </a:ext>
            </a:extLst>
          </p:cNvPr>
          <p:cNvSpPr txBox="1"/>
          <p:nvPr/>
        </p:nvSpPr>
        <p:spPr>
          <a:xfrm>
            <a:off x="607622" y="1113531"/>
            <a:ext cx="4292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Bulky and boring products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F3595-9CF3-9343-895C-A4A7F3033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5" y="2216635"/>
            <a:ext cx="4805136" cy="41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54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534085" y="1705756"/>
            <a:ext cx="9144000" cy="77083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3600" dirty="0"/>
              <a:t>Now We Know the Best Niches</a:t>
            </a:r>
          </a:p>
          <a:p>
            <a:pPr hangingPunct="1"/>
            <a:endParaRPr lang="en-US" sz="3600" dirty="0"/>
          </a:p>
          <a:p>
            <a:pPr hangingPunct="1"/>
            <a:r>
              <a:rPr lang="en-US" sz="3600" dirty="0"/>
              <a:t>How Do We Find the Best Products to Choose?</a:t>
            </a:r>
          </a:p>
        </p:txBody>
      </p:sp>
    </p:spTree>
    <p:extLst>
      <p:ext uri="{BB962C8B-B14F-4D97-AF65-F5344CB8AC3E}">
        <p14:creationId xmlns:p14="http://schemas.microsoft.com/office/powerpoint/2010/main" val="8215840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570083" y="599209"/>
            <a:ext cx="9144000" cy="7708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4400" dirty="0">
                <a:latin typeface="+mj-lt"/>
              </a:rPr>
              <a:t>Physical Features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FB2C93-640A-48A5-9903-116F46CE8EF6}"/>
              </a:ext>
            </a:extLst>
          </p:cNvPr>
          <p:cNvSpPr txBox="1">
            <a:spLocks/>
          </p:cNvSpPr>
          <p:nvPr/>
        </p:nvSpPr>
        <p:spPr>
          <a:xfrm>
            <a:off x="1570083" y="1819221"/>
            <a:ext cx="7804547" cy="4420196"/>
          </a:xfrm>
          <a:prstGeom prst="rect">
            <a:avLst/>
          </a:prstGeom>
        </p:spPr>
        <p:txBody>
          <a:bodyPr/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500" dirty="0"/>
              <a:t>No electronics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Size (to a point)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Consumables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Margins/ premium pricing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Not fragile if possible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Doesn’t require FDA or medical approval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Not seasonal or fad items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No high liability or risk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Anything already patented or trademarked</a:t>
            </a:r>
          </a:p>
          <a:p>
            <a:pPr>
              <a:spcBef>
                <a:spcPts val="0"/>
              </a:spcBef>
            </a:pPr>
            <a:r>
              <a:rPr lang="en-US" sz="2500" dirty="0"/>
              <a:t>Known brands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2112080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524000" y="1722989"/>
            <a:ext cx="9144000" cy="2387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5600" dirty="0"/>
              <a:t>Welcome </a:t>
            </a:r>
            <a:r>
              <a:rPr lang="en-US" sz="5600"/>
              <a:t>to the </a:t>
            </a:r>
            <a:endParaRPr lang="en-US" sz="5600" dirty="0"/>
          </a:p>
          <a:p>
            <a:pPr hangingPunct="1"/>
            <a:r>
              <a:rPr lang="en-US" sz="5600" dirty="0"/>
              <a:t>Fast Product Finder</a:t>
            </a:r>
          </a:p>
          <a:p>
            <a:pPr hangingPunct="1"/>
            <a:r>
              <a:rPr lang="en-US" sz="5600" dirty="0"/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56287747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653143" y="599209"/>
            <a:ext cx="10060940" cy="77083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4400" dirty="0"/>
              <a:t>Top Techniques for Great Product Hunting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FB2C93-640A-48A5-9903-116F46CE8EF6}"/>
              </a:ext>
            </a:extLst>
          </p:cNvPr>
          <p:cNvSpPr txBox="1">
            <a:spLocks/>
          </p:cNvSpPr>
          <p:nvPr/>
        </p:nvSpPr>
        <p:spPr>
          <a:xfrm>
            <a:off x="1308602" y="1668981"/>
            <a:ext cx="7804547" cy="4420196"/>
          </a:xfrm>
          <a:prstGeom prst="rect">
            <a:avLst/>
          </a:prstGeom>
        </p:spPr>
        <p:txBody>
          <a:bodyPr/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500" dirty="0"/>
              <a:t>Amazon catalogue</a:t>
            </a:r>
          </a:p>
          <a:p>
            <a:pPr>
              <a:spcBef>
                <a:spcPts val="0"/>
              </a:spcBef>
            </a:pPr>
            <a:endParaRPr lang="en-US" sz="2500" dirty="0"/>
          </a:p>
          <a:p>
            <a:pPr>
              <a:spcBef>
                <a:spcPts val="0"/>
              </a:spcBef>
            </a:pPr>
            <a:r>
              <a:rPr lang="en-US" sz="2500" dirty="0"/>
              <a:t>Trade Show websites</a:t>
            </a:r>
          </a:p>
          <a:p>
            <a:pPr>
              <a:spcBef>
                <a:spcPts val="0"/>
              </a:spcBef>
            </a:pPr>
            <a:endParaRPr lang="en-US" sz="2500" dirty="0"/>
          </a:p>
          <a:p>
            <a:pPr>
              <a:spcBef>
                <a:spcPts val="0"/>
              </a:spcBef>
            </a:pPr>
            <a:r>
              <a:rPr lang="en-US" sz="2500" dirty="0"/>
              <a:t>Something you’ve bought recently</a:t>
            </a:r>
          </a:p>
          <a:p>
            <a:pPr>
              <a:spcBef>
                <a:spcPts val="0"/>
              </a:spcBef>
            </a:pPr>
            <a:endParaRPr lang="en-US" sz="2500" dirty="0"/>
          </a:p>
          <a:p>
            <a:pPr>
              <a:spcBef>
                <a:spcPts val="0"/>
              </a:spcBef>
            </a:pPr>
            <a:r>
              <a:rPr lang="en-US" sz="2500" dirty="0"/>
              <a:t>Something you know about</a:t>
            </a:r>
          </a:p>
          <a:p>
            <a:pPr>
              <a:spcBef>
                <a:spcPts val="0"/>
              </a:spcBef>
            </a:pPr>
            <a:endParaRPr lang="en-US" sz="2500" dirty="0"/>
          </a:p>
          <a:p>
            <a:pPr>
              <a:spcBef>
                <a:spcPts val="0"/>
              </a:spcBef>
            </a:pPr>
            <a:r>
              <a:rPr lang="en-US" sz="2500" dirty="0"/>
              <a:t>Scan Sophie’s top tips categories/niches</a:t>
            </a:r>
          </a:p>
          <a:p>
            <a:pPr>
              <a:spcBef>
                <a:spcPts val="0"/>
              </a:spcBef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02581410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893190" y="550684"/>
            <a:ext cx="10198364" cy="77083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4400" dirty="0"/>
              <a:t>Top Techniques for Great Product Hunting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FB2C93-640A-48A5-9903-116F46CE8EF6}"/>
              </a:ext>
            </a:extLst>
          </p:cNvPr>
          <p:cNvSpPr txBox="1">
            <a:spLocks/>
          </p:cNvSpPr>
          <p:nvPr/>
        </p:nvSpPr>
        <p:spPr>
          <a:xfrm>
            <a:off x="1716816" y="2088660"/>
            <a:ext cx="7804547" cy="4420196"/>
          </a:xfrm>
          <a:prstGeom prst="rect">
            <a:avLst/>
          </a:prstGeom>
        </p:spPr>
        <p:txBody>
          <a:bodyPr/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In airports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Pharmacies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Catalogues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Magazines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In your home town – markets, boutique shops, local artisans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Agricultural shows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dirty="0"/>
              <a:t>Local Trade Shows</a:t>
            </a:r>
          </a:p>
        </p:txBody>
      </p:sp>
    </p:spTree>
    <p:extLst>
      <p:ext uri="{BB962C8B-B14F-4D97-AF65-F5344CB8AC3E}">
        <p14:creationId xmlns:p14="http://schemas.microsoft.com/office/powerpoint/2010/main" val="268852168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31FDFB-3934-BE48-96E0-C2FFEBE76652}"/>
              </a:ext>
            </a:extLst>
          </p:cNvPr>
          <p:cNvSpPr txBox="1"/>
          <p:nvPr/>
        </p:nvSpPr>
        <p:spPr>
          <a:xfrm>
            <a:off x="1184563" y="709550"/>
            <a:ext cx="84178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Assessing Competition and Demand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4764B-42D5-BB4E-99E0-D78F3AF59B2F}"/>
              </a:ext>
            </a:extLst>
          </p:cNvPr>
          <p:cNvSpPr txBox="1"/>
          <p:nvPr/>
        </p:nvSpPr>
        <p:spPr>
          <a:xfrm>
            <a:off x="1428997" y="2173185"/>
            <a:ext cx="8245206" cy="1964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Search past page one on Amazon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Look for a gap in relevancy of returned search results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Check if anyone is making money – jungle scout</a:t>
            </a:r>
          </a:p>
        </p:txBody>
      </p:sp>
    </p:spTree>
    <p:extLst>
      <p:ext uri="{BB962C8B-B14F-4D97-AF65-F5344CB8AC3E}">
        <p14:creationId xmlns:p14="http://schemas.microsoft.com/office/powerpoint/2010/main" val="363875642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DDE1FE5E-7CD7-49EF-AB09-3DC4B82AE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1" y="1675227"/>
            <a:ext cx="10462378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1A50A-8739-4CB3-8651-D7653083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Assessing demand – Merchant words </a:t>
            </a:r>
          </a:p>
        </p:txBody>
      </p:sp>
    </p:spTree>
    <p:extLst>
      <p:ext uri="{BB962C8B-B14F-4D97-AF65-F5344CB8AC3E}">
        <p14:creationId xmlns:p14="http://schemas.microsoft.com/office/powerpoint/2010/main" val="1602255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C9935-59A3-4870-A5EA-35AF1C0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Guide for picking in demand product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C6F03EE-4050-CF4A-A242-AD67C7F98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7" y="1690688"/>
            <a:ext cx="10795765" cy="468636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01A58-C3E2-E844-BFF1-B8BA265E6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795767" cy="46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F9B0-76DC-418F-B7B9-41F15A1D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Assessing competition – Amazon 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C3230A-7235-D24B-9C0D-779746B07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9" y="2144648"/>
            <a:ext cx="6590314" cy="3647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ADCDF-4B8D-2B49-AC59-A5B03B0CF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74" y="2189091"/>
            <a:ext cx="6363293" cy="408965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B36739-73F4-2D40-A629-546C91648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64" y="2189091"/>
            <a:ext cx="6581751" cy="4029838"/>
          </a:xfrm>
        </p:spPr>
      </p:pic>
    </p:spTree>
    <p:extLst>
      <p:ext uri="{BB962C8B-B14F-4D97-AF65-F5344CB8AC3E}">
        <p14:creationId xmlns:p14="http://schemas.microsoft.com/office/powerpoint/2010/main" val="628790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322C-3173-4A67-9511-955AA09A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Rating the competition - 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14685-0E01-4767-AD3D-47008A054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78" y="202311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Where is it estimated to land;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Within the first 5 listings </a:t>
            </a:r>
          </a:p>
          <a:p>
            <a:r>
              <a:rPr lang="en-AU" dirty="0"/>
              <a:t>First page</a:t>
            </a:r>
          </a:p>
          <a:p>
            <a:r>
              <a:rPr lang="en-AU" dirty="0"/>
              <a:t>Second page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6806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2BFE2-C98A-924C-9F5B-ECA2516E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anyone making money here?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D99963-3135-5249-A544-5EF2BB9A4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1" y="1690688"/>
            <a:ext cx="12207306" cy="3854383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3F6B7F-A152-5447-8431-A46BC98034FD}"/>
              </a:ext>
            </a:extLst>
          </p:cNvPr>
          <p:cNvSpPr/>
          <p:nvPr/>
        </p:nvSpPr>
        <p:spPr>
          <a:xfrm>
            <a:off x="8395856" y="2541319"/>
            <a:ext cx="1353786" cy="5343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4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FCD8-3B14-E24F-BD64-E19C94260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do something a little differently?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33197-9C3A-7845-B19E-D3F1992F1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Shape, </a:t>
            </a:r>
            <a:r>
              <a:rPr lang="en-US" dirty="0" err="1"/>
              <a:t>colour</a:t>
            </a:r>
            <a:r>
              <a:rPr lang="en-US" dirty="0"/>
              <a:t>, functionality, bundling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449CD-30E1-8F41-9704-4717671C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" y="2630628"/>
            <a:ext cx="3474841" cy="256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AEB0E1-2FDE-7A4D-90AD-010DE258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99" y="2630628"/>
            <a:ext cx="4967074" cy="3104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42B7E-68A0-E348-B711-129B8DCF7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37" y="2488716"/>
            <a:ext cx="2852258" cy="40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64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A9E4-3B1F-4CBC-8A4F-970DC1BA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54"/>
            <a:ext cx="10515600" cy="1325563"/>
          </a:xfrm>
        </p:spPr>
        <p:txBody>
          <a:bodyPr/>
          <a:lstStyle/>
          <a:p>
            <a:r>
              <a:rPr lang="en-AU" dirty="0"/>
              <a:t> Suppliers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1AC4F-D35B-6646-AE4E-253FB6885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4" y="1939574"/>
            <a:ext cx="6030747" cy="3665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01366-0A62-9645-96DC-14ACAF935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64" y="239654"/>
            <a:ext cx="6363244" cy="4065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B2C22-8B74-2F48-8F82-9780A7E74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64" y="3688560"/>
            <a:ext cx="6521936" cy="28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0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277649" y="274928"/>
            <a:ext cx="9144000" cy="7708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4400" dirty="0">
                <a:latin typeface="+mj-lt"/>
              </a:rPr>
              <a:t>Workshop Timetable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FB2C93-640A-48A5-9903-116F46CE8EF6}"/>
              </a:ext>
            </a:extLst>
          </p:cNvPr>
          <p:cNvSpPr txBox="1">
            <a:spLocks/>
          </p:cNvSpPr>
          <p:nvPr/>
        </p:nvSpPr>
        <p:spPr>
          <a:xfrm>
            <a:off x="1410688" y="1857401"/>
            <a:ext cx="9793755" cy="3143197"/>
          </a:xfrm>
          <a:prstGeom prst="rect">
            <a:avLst/>
          </a:prstGeom>
        </p:spPr>
        <p:txBody>
          <a:bodyPr/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400" dirty="0"/>
              <a:t>Amazon Strategy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10 Best Product Niches ….. And why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How to Come up with Ideas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Product Assessment (demand, competition, profits, X-Factor)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Live Product Demos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Points of Difference</a:t>
            </a:r>
          </a:p>
        </p:txBody>
      </p:sp>
    </p:spTree>
    <p:extLst>
      <p:ext uri="{BB962C8B-B14F-4D97-AF65-F5344CB8AC3E}">
        <p14:creationId xmlns:p14="http://schemas.microsoft.com/office/powerpoint/2010/main" val="188413687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A9E4-3B1F-4CBC-8A4F-970DC1BA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54"/>
            <a:ext cx="10515600" cy="1325563"/>
          </a:xfrm>
        </p:spPr>
        <p:txBody>
          <a:bodyPr/>
          <a:lstStyle/>
          <a:p>
            <a:r>
              <a:rPr lang="en-AU" dirty="0"/>
              <a:t> Suppliers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A20A0-2050-134A-8B33-073896AC5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5" y="1584494"/>
            <a:ext cx="534181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3FAB5-7CE4-924C-AF96-11A634297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97" y="1584494"/>
            <a:ext cx="5985198" cy="41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86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53C1B-6C39-7142-8E60-8374DEED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A19BE7-1CC4-1048-B942-45FFA7DF9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10" y="1690688"/>
            <a:ext cx="598702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DECA2-4CAE-234E-B696-51720963C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6" y="2131786"/>
            <a:ext cx="7840237" cy="37465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39698A0-285C-9844-81A1-945066CDA267}"/>
              </a:ext>
            </a:extLst>
          </p:cNvPr>
          <p:cNvSpPr/>
          <p:nvPr/>
        </p:nvSpPr>
        <p:spPr>
          <a:xfrm>
            <a:off x="8241475" y="2131786"/>
            <a:ext cx="2588821" cy="12972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05C548-0EB7-6845-B6C3-235411D64ABE}"/>
              </a:ext>
            </a:extLst>
          </p:cNvPr>
          <p:cNvSpPr/>
          <p:nvPr/>
        </p:nvSpPr>
        <p:spPr>
          <a:xfrm>
            <a:off x="8684820" y="3764478"/>
            <a:ext cx="1266702" cy="344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64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F4B7-5F0E-3849-8043-6C0F88EA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921"/>
            <a:ext cx="10515600" cy="1325563"/>
          </a:xfrm>
        </p:spPr>
        <p:txBody>
          <a:bodyPr/>
          <a:lstStyle/>
          <a:p>
            <a:r>
              <a:rPr lang="en-US" dirty="0"/>
              <a:t>Margins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802A7-92BD-B147-88ED-560ADC85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8" y="1253331"/>
            <a:ext cx="10515600" cy="4351338"/>
          </a:xfrm>
        </p:spPr>
        <p:txBody>
          <a:bodyPr/>
          <a:lstStyle/>
          <a:p>
            <a:r>
              <a:rPr lang="en-AU" dirty="0">
                <a:latin typeface="+mj-lt"/>
              </a:rPr>
              <a:t>Margin more than 40% - Awesome</a:t>
            </a:r>
          </a:p>
          <a:p>
            <a:r>
              <a:rPr lang="en-AU" dirty="0">
                <a:latin typeface="+mj-lt"/>
              </a:rPr>
              <a:t>30% - Good</a:t>
            </a:r>
          </a:p>
          <a:p>
            <a:r>
              <a:rPr lang="en-AU" dirty="0">
                <a:latin typeface="+mj-lt"/>
              </a:rPr>
              <a:t>20% - OK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8AF76-2510-1849-BEFA-C290CD8D2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43" y="1690688"/>
            <a:ext cx="9166031" cy="502139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A135AB-F952-4E45-A641-5F395E0C64D4}"/>
              </a:ext>
            </a:extLst>
          </p:cNvPr>
          <p:cNvSpPr/>
          <p:nvPr/>
        </p:nvSpPr>
        <p:spPr>
          <a:xfrm>
            <a:off x="5973288" y="5604669"/>
            <a:ext cx="1341912" cy="724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33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BDF2-2924-4E2C-9EFD-23CB6E9E8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X Factor 10 Points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019A1-8C85-4302-A984-799B582C3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AU" sz="2400" dirty="0"/>
              <a:t>Private label opportunities </a:t>
            </a:r>
          </a:p>
          <a:p>
            <a:r>
              <a:rPr lang="en-AU" sz="2400" dirty="0"/>
              <a:t>Knowledge of the product </a:t>
            </a:r>
          </a:p>
          <a:p>
            <a:r>
              <a:rPr lang="en-AU" sz="2400" dirty="0"/>
              <a:t>Any value we can add to put us ahead of the competition </a:t>
            </a:r>
          </a:p>
          <a:p>
            <a:r>
              <a:rPr lang="en-AU" sz="2400" dirty="0"/>
              <a:t>Any improvement we can make?</a:t>
            </a:r>
          </a:p>
          <a:p>
            <a:r>
              <a:rPr lang="en-AU" sz="2400" dirty="0"/>
              <a:t>What are the competitors photos like? </a:t>
            </a:r>
          </a:p>
          <a:p>
            <a:r>
              <a:rPr lang="en-AU" sz="2400" dirty="0"/>
              <a:t>Are the listings well described? </a:t>
            </a:r>
          </a:p>
          <a:p>
            <a:r>
              <a:rPr lang="en-AU" sz="2400" dirty="0"/>
              <a:t>What are the reviews like?</a:t>
            </a:r>
          </a:p>
          <a:p>
            <a:r>
              <a:rPr lang="en-AU" sz="2400" dirty="0"/>
              <a:t>Can you list with variations of size?</a:t>
            </a:r>
          </a:p>
          <a:p>
            <a:pPr marL="0" indent="0" algn="ctr">
              <a:buNone/>
            </a:pPr>
            <a:endParaRPr lang="en-AU" sz="2400" dirty="0"/>
          </a:p>
          <a:p>
            <a:pPr marL="0" indent="0" algn="ctr">
              <a:buNone/>
            </a:pPr>
            <a:r>
              <a:rPr lang="en-AU" sz="2400" dirty="0"/>
              <a:t>Can we compete?</a:t>
            </a:r>
          </a:p>
        </p:txBody>
      </p:sp>
    </p:spTree>
    <p:extLst>
      <p:ext uri="{BB962C8B-B14F-4D97-AF65-F5344CB8AC3E}">
        <p14:creationId xmlns:p14="http://schemas.microsoft.com/office/powerpoint/2010/main" val="4028787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DA1B-A93F-42CA-AC50-30BE18AD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52" y="1060584"/>
            <a:ext cx="10515600" cy="1325563"/>
          </a:xfrm>
        </p:spPr>
        <p:txBody>
          <a:bodyPr/>
          <a:lstStyle/>
          <a:p>
            <a:pPr algn="ctr"/>
            <a:r>
              <a:rPr lang="en-AU" dirty="0"/>
              <a:t>How do we rate the </a:t>
            </a:r>
            <a:br>
              <a:rPr lang="en-AU" dirty="0"/>
            </a:br>
            <a:r>
              <a:rPr lang="en-AU" dirty="0"/>
              <a:t>dart holder opportunity?</a:t>
            </a:r>
          </a:p>
        </p:txBody>
      </p:sp>
    </p:spTree>
    <p:extLst>
      <p:ext uri="{BB962C8B-B14F-4D97-AF65-F5344CB8AC3E}">
        <p14:creationId xmlns:p14="http://schemas.microsoft.com/office/powerpoint/2010/main" val="1676193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8547E5D-AFC4-4CEB-AE36-7D32414E3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77571"/>
            <a:ext cx="10905066" cy="3789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F49E3B-398A-4338-BA34-27B1B0D3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Coming up with product ideas quickly and easily through Merchant words.</a:t>
            </a:r>
          </a:p>
        </p:txBody>
      </p:sp>
    </p:spTree>
    <p:extLst>
      <p:ext uri="{BB962C8B-B14F-4D97-AF65-F5344CB8AC3E}">
        <p14:creationId xmlns:p14="http://schemas.microsoft.com/office/powerpoint/2010/main" val="308917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BE5A-2168-43AA-9AA9-CBCBDE80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Great keywords to get you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B7454-75B2-4CE0-A46D-E357E70A5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r>
              <a:rPr lang="en-AU" dirty="0"/>
              <a:t>Caddy</a:t>
            </a:r>
          </a:p>
          <a:p>
            <a:r>
              <a:rPr lang="en-AU" dirty="0"/>
              <a:t>Organizer    </a:t>
            </a:r>
          </a:p>
          <a:p>
            <a:r>
              <a:rPr lang="en-AU" dirty="0"/>
              <a:t>Holder</a:t>
            </a:r>
          </a:p>
          <a:p>
            <a:r>
              <a:rPr lang="en-AU" dirty="0"/>
              <a:t>Garden</a:t>
            </a:r>
          </a:p>
          <a:p>
            <a:r>
              <a:rPr lang="en-AU" dirty="0"/>
              <a:t>Bathroom</a:t>
            </a:r>
          </a:p>
          <a:p>
            <a:r>
              <a:rPr lang="en-AU" dirty="0"/>
              <a:t>Kitchen</a:t>
            </a:r>
          </a:p>
          <a:p>
            <a:r>
              <a:rPr lang="en-AU" dirty="0"/>
              <a:t>Stand</a:t>
            </a:r>
          </a:p>
          <a:p>
            <a:r>
              <a:rPr lang="en-AU" dirty="0"/>
              <a:t>Party </a:t>
            </a:r>
          </a:p>
          <a:p>
            <a:r>
              <a:rPr lang="en-AU" dirty="0"/>
              <a:t>Knitting                                </a:t>
            </a:r>
          </a:p>
          <a:p>
            <a:r>
              <a:rPr lang="en-AU" dirty="0"/>
              <a:t>Sailing </a:t>
            </a:r>
          </a:p>
          <a:p>
            <a:r>
              <a:rPr lang="en-AU" dirty="0"/>
              <a:t>Cooking</a:t>
            </a:r>
          </a:p>
          <a:p>
            <a:r>
              <a:rPr lang="en-AU" dirty="0"/>
              <a:t>Baking</a:t>
            </a:r>
          </a:p>
          <a:p>
            <a:r>
              <a:rPr lang="en-AU" dirty="0"/>
              <a:t>Bamboo</a:t>
            </a:r>
          </a:p>
          <a:p>
            <a:r>
              <a:rPr lang="en-AU" dirty="0"/>
              <a:t>Eco friendly</a:t>
            </a:r>
          </a:p>
          <a:p>
            <a:r>
              <a:rPr lang="en-AU" dirty="0"/>
              <a:t>Reusable </a:t>
            </a:r>
          </a:p>
          <a:p>
            <a:r>
              <a:rPr lang="en-AU" dirty="0"/>
              <a:t>Green friendly</a:t>
            </a:r>
          </a:p>
          <a:p>
            <a:r>
              <a:rPr lang="en-AU" dirty="0"/>
              <a:t>Vegan</a:t>
            </a:r>
          </a:p>
          <a:p>
            <a:r>
              <a:rPr lang="en-AU" dirty="0"/>
              <a:t>Bulk</a:t>
            </a:r>
          </a:p>
          <a:p>
            <a:r>
              <a:rPr lang="en-AU" dirty="0"/>
              <a:t>Kit</a:t>
            </a:r>
          </a:p>
          <a:p>
            <a:r>
              <a:rPr lang="en-AU" dirty="0"/>
              <a:t>Rustic</a:t>
            </a:r>
          </a:p>
          <a:p>
            <a:r>
              <a:rPr lang="en-AU" dirty="0"/>
              <a:t>Wall Mounted</a:t>
            </a:r>
          </a:p>
          <a:p>
            <a:r>
              <a:rPr lang="en-AU" dirty="0"/>
              <a:t>Bronze</a:t>
            </a:r>
          </a:p>
          <a:p>
            <a:r>
              <a:rPr lang="en-AU" dirty="0"/>
              <a:t>Copper</a:t>
            </a:r>
          </a:p>
        </p:txBody>
      </p:sp>
    </p:spTree>
    <p:extLst>
      <p:ext uri="{BB962C8B-B14F-4D97-AF65-F5344CB8AC3E}">
        <p14:creationId xmlns:p14="http://schemas.microsoft.com/office/powerpoint/2010/main" val="3449545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05DC-1657-4B2B-8F55-C8C9DB66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Step 1. Put a word into Merchant words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21B2F5B-E322-421A-8A0D-4E630D7A9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6943"/>
            <a:ext cx="10515600" cy="3648701"/>
          </a:xfrm>
        </p:spPr>
      </p:pic>
    </p:spTree>
    <p:extLst>
      <p:ext uri="{BB962C8B-B14F-4D97-AF65-F5344CB8AC3E}">
        <p14:creationId xmlns:p14="http://schemas.microsoft.com/office/powerpoint/2010/main" val="2028410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2F27-B666-4303-B26B-B39E95A3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Scroll down to 30-60k searches per month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3FA15CA-903C-4370-9979-93395C1F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5142"/>
            <a:ext cx="10515600" cy="3892303"/>
          </a:xfrm>
        </p:spPr>
      </p:pic>
    </p:spTree>
    <p:extLst>
      <p:ext uri="{BB962C8B-B14F-4D97-AF65-F5344CB8AC3E}">
        <p14:creationId xmlns:p14="http://schemas.microsoft.com/office/powerpoint/2010/main" val="495810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D98EC-0317-47F8-AB87-56A8C877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Start picking interesting products and comparing with amazon search results 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A6025AD-FE0A-4404-B1C2-37FC86352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1719"/>
            <a:ext cx="10515600" cy="4339150"/>
          </a:xfrm>
        </p:spPr>
      </p:pic>
    </p:spTree>
    <p:extLst>
      <p:ext uri="{BB962C8B-B14F-4D97-AF65-F5344CB8AC3E}">
        <p14:creationId xmlns:p14="http://schemas.microsoft.com/office/powerpoint/2010/main" val="1795714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5402F-59A0-AA4E-AFB7-B86C124AE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836" y="225631"/>
            <a:ext cx="9144000" cy="832923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Sophie’s Amazon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79E0C-7192-6647-AE9A-4C7CCC663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836" y="1529114"/>
            <a:ext cx="8817397" cy="4327759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Private Label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Low Competition Niches only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Go for Premium Pricing and Products if You Can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Build a Brand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Build to with the Intention to Sell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Low Key Launches - Minimum Viable Brand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Small Initial Orders - Minimum Viable Brand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Source Where No-one else is Looking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Be Hard to Copy</a:t>
            </a:r>
          </a:p>
        </p:txBody>
      </p:sp>
    </p:spTree>
    <p:extLst>
      <p:ext uri="{BB962C8B-B14F-4D97-AF65-F5344CB8AC3E}">
        <p14:creationId xmlns:p14="http://schemas.microsoft.com/office/powerpoint/2010/main" val="3124751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2800F07-AD0E-482D-911D-B917D3C6E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913" y="306909"/>
            <a:ext cx="20516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15FC5-4F97-4087-89CB-46F24F5A3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789" y="2828925"/>
            <a:ext cx="2329933" cy="338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834355-193B-4806-8153-58BFA5D9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AU" sz="2800"/>
              <a:t>Shortlist all the products that could potentially rank well on page one due to relevance.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735E-0759-4DE4-B2FC-89E42B12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AU" sz="2400" dirty="0"/>
              <a:t>Toast holder</a:t>
            </a:r>
          </a:p>
          <a:p>
            <a:r>
              <a:rPr lang="en-AU" sz="2400" dirty="0"/>
              <a:t>Wall wine holder</a:t>
            </a:r>
          </a:p>
          <a:p>
            <a:r>
              <a:rPr lang="en-AU" sz="2400" dirty="0"/>
              <a:t>Juice box holder</a:t>
            </a:r>
          </a:p>
          <a:p>
            <a:r>
              <a:rPr lang="en-AU" sz="2400" dirty="0"/>
              <a:t>Key chain pill holder</a:t>
            </a:r>
          </a:p>
          <a:p>
            <a:r>
              <a:rPr lang="en-AU" sz="2400" dirty="0"/>
              <a:t>ETC</a:t>
            </a:r>
          </a:p>
          <a:p>
            <a:pPr marL="0" indent="0">
              <a:buNone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77857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D6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A54AB6-ACAC-4FAE-BB01-3F7654DD9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70846"/>
            <a:ext cx="7188199" cy="4312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252D5C-61C0-4BDD-9318-55EBD0F7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Come back to your shortlist and confirm the search term/category is making money</a:t>
            </a:r>
          </a:p>
        </p:txBody>
      </p:sp>
    </p:spTree>
    <p:extLst>
      <p:ext uri="{BB962C8B-B14F-4D97-AF65-F5344CB8AC3E}">
        <p14:creationId xmlns:p14="http://schemas.microsoft.com/office/powerpoint/2010/main" val="2429928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55C56-F9AA-451C-8AC5-9A1CF50E7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/>
              <a:t>Cross off items that simply aren’t making money</a:t>
            </a:r>
          </a:p>
        </p:txBody>
      </p:sp>
      <p:pic>
        <p:nvPicPr>
          <p:cNvPr id="5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4FCAE63-0B77-427E-9FEA-D1482631D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9248"/>
            <a:ext cx="7250078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2D340-E7F5-4429-A8EA-430E170FB361}"/>
              </a:ext>
            </a:extLst>
          </p:cNvPr>
          <p:cNvSpPr txBox="1"/>
          <p:nvPr/>
        </p:nvSpPr>
        <p:spPr>
          <a:xfrm>
            <a:off x="9161585" y="2373923"/>
            <a:ext cx="2497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Toast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Wall wine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Juice box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trike="sngStrike" dirty="0"/>
              <a:t>Key chain pill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ETC</a:t>
            </a:r>
          </a:p>
        </p:txBody>
      </p:sp>
    </p:spTree>
    <p:extLst>
      <p:ext uri="{BB962C8B-B14F-4D97-AF65-F5344CB8AC3E}">
        <p14:creationId xmlns:p14="http://schemas.microsoft.com/office/powerpoint/2010/main" val="2175466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955C-EF05-400F-BE4B-D8FA45BD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Start looking for suppliers for your shortlist to obtain potential net profit. </a:t>
            </a:r>
          </a:p>
        </p:txBody>
      </p:sp>
      <p:pic>
        <p:nvPicPr>
          <p:cNvPr id="5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EACC562-FC9A-452B-9391-7212676EE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6" y="3170642"/>
            <a:ext cx="10021168" cy="1661304"/>
          </a:xfrm>
        </p:spPr>
      </p:pic>
    </p:spTree>
    <p:extLst>
      <p:ext uri="{BB962C8B-B14F-4D97-AF65-F5344CB8AC3E}">
        <p14:creationId xmlns:p14="http://schemas.microsoft.com/office/powerpoint/2010/main" val="986784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C64C0-399A-488A-90D8-D9F44B2D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Pick the best and consider an order…..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FBA6E1-5719-414D-ACDE-B001E773B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21" y="1825625"/>
            <a:ext cx="8563958" cy="4351338"/>
          </a:xfrm>
        </p:spPr>
      </p:pic>
    </p:spTree>
    <p:extLst>
      <p:ext uri="{BB962C8B-B14F-4D97-AF65-F5344CB8AC3E}">
        <p14:creationId xmlns:p14="http://schemas.microsoft.com/office/powerpoint/2010/main" val="3445567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F77D209-AADD-4C7F-BCE8-36317C543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78867"/>
            <a:ext cx="3425609" cy="2055364"/>
          </a:xfrm>
          <a:prstGeom prst="rect">
            <a:avLst/>
          </a:prstGeom>
        </p:spPr>
      </p:pic>
      <p:pic>
        <p:nvPicPr>
          <p:cNvPr id="5" name="Content Placeholder 4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7049E7D0-D66F-4484-AEB1-C66933B2A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585551"/>
            <a:ext cx="3433324" cy="14419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6BB6753-457D-4888-8055-F8E6BBE68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95" y="330045"/>
            <a:ext cx="2748376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35F0A8-C9CC-407D-B6F6-B75B51B6F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528197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9744C67-AA7A-4B00-9C3D-96BFCDD5D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38" y="321734"/>
            <a:ext cx="2109656" cy="27398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mug, vessel, indoor, cup&#10;&#10;Description generated with very high confidence">
            <a:extLst>
              <a:ext uri="{FF2B5EF4-FFF2-40B4-BE49-F238E27FC236}">
                <a16:creationId xmlns:a16="http://schemas.microsoft.com/office/drawing/2014/main" id="{BD4DF2C9-961F-4D49-B092-6F41737F2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775" y="476054"/>
            <a:ext cx="2364317" cy="2431174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3A17F79-BDF7-484A-8F3D-CDDE2095C7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12224" r="49535" b="55865"/>
          <a:stretch/>
        </p:blipFill>
        <p:spPr>
          <a:xfrm>
            <a:off x="7637830" y="4384041"/>
            <a:ext cx="2461132" cy="1679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500F90-1EAC-4738-83A8-F7A9FFF7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AU" dirty="0"/>
              <a:t>Keyword Mash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908C5-28E5-4FAC-AA3F-A28164FE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/>
              <a:t>A killer strategy to cut through to page one in a competitive niche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115061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8A7E-A61F-FB4B-B134-749B2077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keywords?</a:t>
            </a:r>
          </a:p>
        </p:txBody>
      </p:sp>
      <p:pic>
        <p:nvPicPr>
          <p:cNvPr id="4" name="Picture 3" descr="A picture containing person, indoor, table&#10;&#10;Description generated with very high confidence">
            <a:extLst>
              <a:ext uri="{FF2B5EF4-FFF2-40B4-BE49-F238E27FC236}">
                <a16:creationId xmlns:a16="http://schemas.microsoft.com/office/drawing/2014/main" id="{104306A1-E3D2-8240-B527-39DCC3C78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r="18470" b="-2"/>
          <a:stretch/>
        </p:blipFill>
        <p:spPr>
          <a:xfrm rot="5400000">
            <a:off x="276507" y="1893763"/>
            <a:ext cx="3947618" cy="381082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EE1838-6E56-9443-B8B9-C9FA408C0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r="10359" b="-2"/>
          <a:stretch/>
        </p:blipFill>
        <p:spPr>
          <a:xfrm rot="5400000">
            <a:off x="3929251" y="1771472"/>
            <a:ext cx="3930978" cy="4072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98A83-7687-B847-84E8-EED16FD8DC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17020" b="-2"/>
          <a:stretch/>
        </p:blipFill>
        <p:spPr>
          <a:xfrm rot="5400000">
            <a:off x="7862654" y="1910115"/>
            <a:ext cx="3930978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53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8A7E-A61F-FB4B-B134-749B2077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keywords?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63B6F4B-1E6C-B049-B677-4CA385C41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99" y="1478213"/>
            <a:ext cx="4702599" cy="435133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02451-4618-B94A-B3DC-F6FA182F7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71" y="1690688"/>
            <a:ext cx="4294557" cy="4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796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8A7E-A61F-FB4B-B134-749B2077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keywords?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F273A1-33FA-3B42-808D-0CB32F5E7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0" y="1842294"/>
            <a:ext cx="3175000" cy="36068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5051ED-F04F-2445-89C1-023C599B0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59" y="1849041"/>
            <a:ext cx="4554306" cy="3593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E36AA5-0465-814D-BDC3-69B586DC4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1842" y="1616869"/>
            <a:ext cx="47117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570083" y="684198"/>
            <a:ext cx="9144000" cy="7708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4400" dirty="0">
                <a:latin typeface="+mj-lt"/>
              </a:rPr>
              <a:t>Your Amazon Business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FB2C93-640A-48A5-9903-116F46CE8EF6}"/>
              </a:ext>
            </a:extLst>
          </p:cNvPr>
          <p:cNvSpPr txBox="1">
            <a:spLocks/>
          </p:cNvSpPr>
          <p:nvPr/>
        </p:nvSpPr>
        <p:spPr>
          <a:xfrm>
            <a:off x="988897" y="2014417"/>
            <a:ext cx="10306372" cy="3143197"/>
          </a:xfrm>
          <a:prstGeom prst="rect">
            <a:avLst/>
          </a:prstGeom>
        </p:spPr>
        <p:txBody>
          <a:bodyPr/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400" dirty="0"/>
              <a:t>What is the intention for your Amazon business?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Why your intention helps you find the right products to sell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What if you’re not sure what you want from your business yet?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Who would want this product and how does it makes them feel?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749558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570083" y="2375998"/>
            <a:ext cx="9144000" cy="77083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5600" dirty="0"/>
              <a:t>Worked Examples</a:t>
            </a:r>
          </a:p>
        </p:txBody>
      </p:sp>
    </p:spTree>
    <p:extLst>
      <p:ext uri="{BB962C8B-B14F-4D97-AF65-F5344CB8AC3E}">
        <p14:creationId xmlns:p14="http://schemas.microsoft.com/office/powerpoint/2010/main" val="97672598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524000" y="646350"/>
            <a:ext cx="9144000" cy="77083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5600" dirty="0"/>
              <a:t>How to check for listing limitations such as </a:t>
            </a:r>
            <a:r>
              <a:rPr lang="en-US" sz="5600" dirty="0" err="1"/>
              <a:t>ungating</a:t>
            </a:r>
            <a:r>
              <a:rPr lang="en-US" sz="5600" dirty="0"/>
              <a:t>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1AF1-47D2-8A4F-AA67-BDDEAEBA2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2" y="1129811"/>
            <a:ext cx="6005693" cy="4746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EB1AB1-54B6-5941-AC4A-6C7AB0844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87" y="3490787"/>
            <a:ext cx="4485821" cy="2252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26B85-713B-BA40-876A-B8B8BF3F98F9}"/>
              </a:ext>
            </a:extLst>
          </p:cNvPr>
          <p:cNvSpPr txBox="1"/>
          <p:nvPr/>
        </p:nvSpPr>
        <p:spPr>
          <a:xfrm>
            <a:off x="707797" y="6026984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seller central  - add new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3B06A-C3A2-084F-9897-57C8A3E06F6D}"/>
              </a:ext>
            </a:extLst>
          </p:cNvPr>
          <p:cNvSpPr txBox="1"/>
          <p:nvPr/>
        </p:nvSpPr>
        <p:spPr>
          <a:xfrm>
            <a:off x="7555495" y="2677165"/>
            <a:ext cx="395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Grab the ASIN of the product that is similar to yours in the same category</a:t>
            </a:r>
          </a:p>
        </p:txBody>
      </p:sp>
    </p:spTree>
    <p:extLst>
      <p:ext uri="{BB962C8B-B14F-4D97-AF65-F5344CB8AC3E}">
        <p14:creationId xmlns:p14="http://schemas.microsoft.com/office/powerpoint/2010/main" val="257940483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524000" y="646350"/>
            <a:ext cx="9144000" cy="77083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5600" dirty="0"/>
              <a:t>How to check for listing limitations such as </a:t>
            </a:r>
            <a:r>
              <a:rPr lang="en-US" sz="5600" dirty="0" err="1"/>
              <a:t>ungating</a:t>
            </a:r>
            <a:r>
              <a:rPr lang="en-US" sz="5600" dirty="0"/>
              <a:t>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D1589-5780-EB46-AF11-9C34DF307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89" y="1247714"/>
            <a:ext cx="5414468" cy="3543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EE7AD-1958-6446-B32B-ABD7B32DD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5" y="1292798"/>
            <a:ext cx="5751434" cy="2663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901A5D-5787-294C-8F83-06C609148A94}"/>
              </a:ext>
            </a:extLst>
          </p:cNvPr>
          <p:cNvSpPr txBox="1"/>
          <p:nvPr/>
        </p:nvSpPr>
        <p:spPr>
          <a:xfrm>
            <a:off x="989351" y="4422098"/>
            <a:ext cx="420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the listing limitations apply link above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59023-BABF-EA49-96E1-9530EA4A585D}"/>
              </a:ext>
            </a:extLst>
          </p:cNvPr>
          <p:cNvSpPr txBox="1"/>
          <p:nvPr/>
        </p:nvSpPr>
        <p:spPr>
          <a:xfrm>
            <a:off x="6237425" y="4990757"/>
            <a:ext cx="577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 you will need to be approved for this section of Amazon</a:t>
            </a:r>
          </a:p>
        </p:txBody>
      </p:sp>
    </p:spTree>
    <p:extLst>
      <p:ext uri="{BB962C8B-B14F-4D97-AF65-F5344CB8AC3E}">
        <p14:creationId xmlns:p14="http://schemas.microsoft.com/office/powerpoint/2010/main" val="68785325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804020"/>
            <a:ext cx="6829425" cy="41347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US" sz="2800" dirty="0"/>
              <a:t>Create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Product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Account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Brand</a:t>
            </a:r>
          </a:p>
          <a:p>
            <a:pPr defTabSz="410766" hangingPunct="0"/>
            <a:r>
              <a:rPr lang="en-US" sz="2800" dirty="0"/>
              <a:t>Build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Business Systems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Business team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Supply Chain</a:t>
            </a:r>
          </a:p>
          <a:p>
            <a:pPr defTabSz="410766" hangingPunct="0"/>
            <a:r>
              <a:rPr lang="en-US" sz="2800" dirty="0"/>
              <a:t>Scale: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Expand your product line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Expand your team</a:t>
            </a:r>
          </a:p>
          <a:p>
            <a:pPr marL="571500" indent="-571500" defTabSz="410766" hangingPunct="0">
              <a:buFont typeface="Arial" panose="020B0604020202020204" pitchFamily="34" charset="0"/>
              <a:buChar char="•"/>
            </a:pPr>
            <a:r>
              <a:rPr lang="en-US" sz="2000" dirty="0"/>
              <a:t>Expand your supply chain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2FD6BF-3B21-46F6-93BA-D60A8D132E27}"/>
              </a:ext>
            </a:extLst>
          </p:cNvPr>
          <p:cNvSpPr txBox="1">
            <a:spLocks/>
          </p:cNvSpPr>
          <p:nvPr/>
        </p:nvSpPr>
        <p:spPr>
          <a:xfrm>
            <a:off x="1524000" y="479192"/>
            <a:ext cx="9144000" cy="77083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5600" dirty="0"/>
              <a:t>Create Build and Scale</a:t>
            </a:r>
          </a:p>
        </p:txBody>
      </p:sp>
    </p:spTree>
    <p:extLst>
      <p:ext uri="{BB962C8B-B14F-4D97-AF65-F5344CB8AC3E}">
        <p14:creationId xmlns:p14="http://schemas.microsoft.com/office/powerpoint/2010/main" val="190132986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4412" y="738745"/>
            <a:ext cx="6829425" cy="626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US" sz="3600" dirty="0"/>
              <a:t>Daily Checklists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030D4F-DCD3-E14A-AD00-FC382ECE1B8C}"/>
              </a:ext>
            </a:extLst>
          </p:cNvPr>
          <p:cNvSpPr/>
          <p:nvPr/>
        </p:nvSpPr>
        <p:spPr>
          <a:xfrm>
            <a:off x="1394411" y="1838998"/>
            <a:ext cx="8769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Daily Checks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Listings are live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Messages </a:t>
            </a:r>
            <a:r>
              <a:rPr lang="mr-IN" sz="2400" dirty="0">
                <a:latin typeface="Calibri" panose="020F0502020204030204" pitchFamily="34" charset="0"/>
              </a:rPr>
              <a:t>–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respond within 24 hours (develop your own FAQs)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Sales look ‘normal’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New product research </a:t>
            </a:r>
          </a:p>
        </p:txBody>
      </p:sp>
    </p:spTree>
    <p:extLst>
      <p:ext uri="{BB962C8B-B14F-4D97-AF65-F5344CB8AC3E}">
        <p14:creationId xmlns:p14="http://schemas.microsoft.com/office/powerpoint/2010/main" val="2089782910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4412" y="738745"/>
            <a:ext cx="6829425" cy="626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US" sz="3600" dirty="0"/>
              <a:t>Weekly Checklists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030D4F-DCD3-E14A-AD00-FC382ECE1B8C}"/>
              </a:ext>
            </a:extLst>
          </p:cNvPr>
          <p:cNvSpPr/>
          <p:nvPr/>
        </p:nvSpPr>
        <p:spPr>
          <a:xfrm>
            <a:off x="1364613" y="1555219"/>
            <a:ext cx="94627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Weekly Checklists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Inventory, Reorder if needed (check cash flow)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Team check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Amazon key reports </a:t>
            </a:r>
            <a:r>
              <a:rPr lang="mr-IN" sz="2400" dirty="0"/>
              <a:t>–</a:t>
            </a:r>
            <a:r>
              <a:rPr lang="en-US" sz="2400" dirty="0"/>
              <a:t> Conversion rate, Sales and Traffic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Supplier check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Batch any payments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decisions based on new product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Plan launches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Check PPC 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Track any shipments and follow up if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581869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4412" y="738745"/>
            <a:ext cx="6829425" cy="626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US" sz="3600" dirty="0"/>
              <a:t>Monthly Checklists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030D4F-DCD3-E14A-AD00-FC382ECE1B8C}"/>
              </a:ext>
            </a:extLst>
          </p:cNvPr>
          <p:cNvSpPr/>
          <p:nvPr/>
        </p:nvSpPr>
        <p:spPr>
          <a:xfrm>
            <a:off x="1364613" y="1555219"/>
            <a:ext cx="9462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Inventory </a:t>
            </a:r>
            <a:r>
              <a:rPr lang="mr-IN" sz="2400" dirty="0"/>
              <a:t>–</a:t>
            </a:r>
            <a:r>
              <a:rPr lang="en-US" sz="2400" dirty="0"/>
              <a:t> Do stock take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Bookkeeping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Profit and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Cash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Budget for new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Assess portfolio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Place new product orders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Create launch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Learning and Development plan- reading, podcasts, courses </a:t>
            </a:r>
            <a:r>
              <a:rPr lang="en-US" sz="2400" dirty="0" err="1"/>
              <a:t>etc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227337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8910C5-7098-9A42-ADB6-BAA3B6C8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53" y="-1591293"/>
            <a:ext cx="5007429" cy="8902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23A199-AC24-41F0-B740-89FDFD811FB8}"/>
              </a:ext>
            </a:extLst>
          </p:cNvPr>
          <p:cNvSpPr txBox="1"/>
          <p:nvPr/>
        </p:nvSpPr>
        <p:spPr>
          <a:xfrm>
            <a:off x="861536" y="456041"/>
            <a:ext cx="9323348" cy="749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AU" sz="4400" dirty="0">
                <a:solidFill>
                  <a:srgbClr val="000000"/>
                </a:solidFill>
                <a:latin typeface="+mj-lt"/>
                <a:sym typeface="Helvetica Light"/>
              </a:rPr>
              <a:t>People we’ve used and recommend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69D36-6B6F-E243-9A55-C44140990A2E}"/>
              </a:ext>
            </a:extLst>
          </p:cNvPr>
          <p:cNvSpPr txBox="1"/>
          <p:nvPr/>
        </p:nvSpPr>
        <p:spPr>
          <a:xfrm>
            <a:off x="861536" y="1829321"/>
            <a:ext cx="83150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Copywriting: </a:t>
            </a:r>
            <a:r>
              <a:rPr lang="en-US" sz="2800" dirty="0" err="1">
                <a:latin typeface="+mj-lt"/>
              </a:rPr>
              <a:t>Fastadking</a:t>
            </a:r>
            <a:r>
              <a:rPr lang="en-US" sz="2800" dirty="0">
                <a:latin typeface="+mj-lt"/>
              </a:rPr>
              <a:t> on Fiverr</a:t>
            </a:r>
          </a:p>
          <a:p>
            <a:r>
              <a:rPr lang="en-US" sz="2800" dirty="0">
                <a:latin typeface="+mj-lt"/>
              </a:rPr>
              <a:t>Websites: </a:t>
            </a:r>
            <a:r>
              <a:rPr lang="en-US" sz="2800" dirty="0" err="1">
                <a:latin typeface="+mj-lt"/>
              </a:rPr>
              <a:t>Harin</a:t>
            </a:r>
            <a:r>
              <a:rPr lang="en-US" sz="2800" dirty="0">
                <a:latin typeface="+mj-lt"/>
              </a:rPr>
              <a:t> D on Upwork</a:t>
            </a:r>
          </a:p>
          <a:p>
            <a:r>
              <a:rPr lang="en-US" sz="2800" dirty="0">
                <a:latin typeface="+mj-lt"/>
              </a:rPr>
              <a:t>Labels and package design: Marcin </a:t>
            </a:r>
            <a:r>
              <a:rPr lang="en-US" sz="2800" dirty="0" err="1">
                <a:latin typeface="+mj-lt"/>
              </a:rPr>
              <a:t>Reguki</a:t>
            </a:r>
            <a:r>
              <a:rPr lang="en-US" sz="2800" dirty="0">
                <a:latin typeface="+mj-lt"/>
              </a:rPr>
              <a:t> on Upwork</a:t>
            </a:r>
          </a:p>
          <a:p>
            <a:r>
              <a:rPr lang="en-US" sz="2800" dirty="0">
                <a:latin typeface="+mj-lt"/>
              </a:rPr>
              <a:t>White background creation: Mostafakamal007 on Fiverr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F250D-7CC0-D14B-B4D1-6977BDAD1C19}"/>
              </a:ext>
            </a:extLst>
          </p:cNvPr>
          <p:cNvSpPr txBox="1"/>
          <p:nvPr/>
        </p:nvSpPr>
        <p:spPr>
          <a:xfrm>
            <a:off x="3937245" y="5403273"/>
            <a:ext cx="451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Amazon Seller App for Photos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C1FBF0-0D64-8749-9FCC-DDA7B5002FD8}"/>
              </a:ext>
            </a:extLst>
          </p:cNvPr>
          <p:cNvSpPr/>
          <p:nvPr/>
        </p:nvSpPr>
        <p:spPr>
          <a:xfrm>
            <a:off x="8811491" y="5118265"/>
            <a:ext cx="2434442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48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88272-CE64-4153-BE6A-0469CE186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0" t="12807" r="3956" b="6977"/>
          <a:stretch/>
        </p:blipFill>
        <p:spPr>
          <a:xfrm>
            <a:off x="96982" y="0"/>
            <a:ext cx="12136121" cy="5903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4937" y="2237994"/>
            <a:ext cx="6829425" cy="11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US" sz="3600" dirty="0"/>
          </a:p>
          <a:p>
            <a:pPr algn="ctr" defTabSz="410766" hangingPunct="0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306848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DDD46-9A5A-044F-8E6A-EBA370F24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7" y="2030401"/>
            <a:ext cx="3995645" cy="3995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EEC5F0-FD3E-B445-B81E-CC4477F5FF2F}"/>
              </a:ext>
            </a:extLst>
          </p:cNvPr>
          <p:cNvSpPr txBox="1"/>
          <p:nvPr/>
        </p:nvSpPr>
        <p:spPr>
          <a:xfrm>
            <a:off x="645161" y="447233"/>
            <a:ext cx="6754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Top Product Niches and Why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3D5FD-7125-F843-B7DC-4D7685F9686C}"/>
              </a:ext>
            </a:extLst>
          </p:cNvPr>
          <p:cNvSpPr txBox="1"/>
          <p:nvPr/>
        </p:nvSpPr>
        <p:spPr>
          <a:xfrm>
            <a:off x="716963" y="1330185"/>
            <a:ext cx="10005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Home Décor – High perceived value and many products </a:t>
            </a:r>
            <a:r>
              <a:rPr lang="en-US" sz="2800" dirty="0" err="1"/>
              <a:t>avaiable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D726A-1087-D146-9A87-387D72197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94" y="2490137"/>
            <a:ext cx="5073261" cy="35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014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5F4B4-EB64-4C15-8AF1-70140A02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0" t="11034" r="12230" b="16134"/>
          <a:stretch/>
        </p:blipFill>
        <p:spPr>
          <a:xfrm>
            <a:off x="254835" y="336798"/>
            <a:ext cx="11262343" cy="5572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21B9A6-9C74-1C47-B888-11122CE54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3" y="2091518"/>
            <a:ext cx="4382729" cy="3937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6FB8F-3794-E14B-BB2A-85C5D04D5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29" y="1805930"/>
            <a:ext cx="6146749" cy="42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652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5CA7B2-A98F-3449-A611-69C1D7108B57}"/>
              </a:ext>
            </a:extLst>
          </p:cNvPr>
          <p:cNvSpPr txBox="1"/>
          <p:nvPr/>
        </p:nvSpPr>
        <p:spPr>
          <a:xfrm>
            <a:off x="620927" y="488120"/>
            <a:ext cx="6754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Top Product Niches and Why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AF444-BC7D-544C-B2E1-508C5FED53CC}"/>
              </a:ext>
            </a:extLst>
          </p:cNvPr>
          <p:cNvSpPr txBox="1"/>
          <p:nvPr/>
        </p:nvSpPr>
        <p:spPr>
          <a:xfrm>
            <a:off x="620927" y="1316541"/>
            <a:ext cx="6418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Boutique foods – Subscription potential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97F5D-0468-BE4A-819F-6579E45B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33" y="1316541"/>
            <a:ext cx="4152900" cy="240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B82AF-D757-CE43-9C9F-E16B4C5AD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73" y="3939438"/>
            <a:ext cx="4152900" cy="2327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73FE1-8B22-1343-AAED-19EA2B513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64" y="2252829"/>
            <a:ext cx="40513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580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12890</TotalTime>
  <Words>1140</Words>
  <Application>Microsoft Macintosh PowerPoint</Application>
  <PresentationFormat>Widescreen</PresentationFormat>
  <Paragraphs>267</Paragraphs>
  <Slides>57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Sophie’s Amazon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Assessing demand – Merchant words </vt:lpstr>
      <vt:lpstr>Guide for picking in demand product </vt:lpstr>
      <vt:lpstr>Assessing competition – Amazon search</vt:lpstr>
      <vt:lpstr>Rating the competition - Relevance</vt:lpstr>
      <vt:lpstr>Is anyone making money here?</vt:lpstr>
      <vt:lpstr>Could you do something a little differently?</vt:lpstr>
      <vt:lpstr> Suppliers</vt:lpstr>
      <vt:lpstr> Suppliers</vt:lpstr>
      <vt:lpstr>Margins</vt:lpstr>
      <vt:lpstr>Margins</vt:lpstr>
      <vt:lpstr>X Factor 10 Points </vt:lpstr>
      <vt:lpstr>How do we rate the  dart holder opportunity?</vt:lpstr>
      <vt:lpstr>Coming up with product ideas quickly and easily through Merchant words.</vt:lpstr>
      <vt:lpstr>Great keywords to get you started</vt:lpstr>
      <vt:lpstr>Step 1. Put a word into Merchant words</vt:lpstr>
      <vt:lpstr>Scroll down to 30-60k searches per month</vt:lpstr>
      <vt:lpstr>Start picking interesting products and comparing with amazon search results </vt:lpstr>
      <vt:lpstr>Shortlist all the products that could potentially rank well on page one due to relevance.</vt:lpstr>
      <vt:lpstr>Come back to your shortlist and confirm the search term/category is making money</vt:lpstr>
      <vt:lpstr>Cross off items that simply aren’t making money</vt:lpstr>
      <vt:lpstr>Start looking for suppliers for your shortlist to obtain potential net profit. </vt:lpstr>
      <vt:lpstr>Pick the best and consider an order…..</vt:lpstr>
      <vt:lpstr>Q &amp; A</vt:lpstr>
      <vt:lpstr>Keyword Mash</vt:lpstr>
      <vt:lpstr>What’s the keywords?</vt:lpstr>
      <vt:lpstr>What’s the keywords?</vt:lpstr>
      <vt:lpstr>What’s the keywords?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Selection Made Easy</dc:title>
  <dc:creator>Kirby Yates</dc:creator>
  <cp:lastModifiedBy>Natalie Young</cp:lastModifiedBy>
  <cp:revision>109</cp:revision>
  <dcterms:created xsi:type="dcterms:W3CDTF">2018-06-03T02:49:46Z</dcterms:created>
  <dcterms:modified xsi:type="dcterms:W3CDTF">2019-03-07T02:31:32Z</dcterms:modified>
</cp:coreProperties>
</file>