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4"/>
  </p:notesMasterIdLst>
  <p:sldIdLst>
    <p:sldId id="256" r:id="rId5"/>
    <p:sldId id="258" r:id="rId6"/>
    <p:sldId id="264" r:id="rId7"/>
    <p:sldId id="265" r:id="rId8"/>
    <p:sldId id="266" r:id="rId9"/>
    <p:sldId id="267" r:id="rId10"/>
    <p:sldId id="268" r:id="rId11"/>
    <p:sldId id="269" r:id="rId12"/>
    <p:sldId id="27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F7955E-89E4-EB46-A9B6-730465D9A738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C01F87-5567-6D41-8B3C-B7D755F05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7127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8BDD7-E0B0-184D-A884-B16893FA33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7289" y="728663"/>
            <a:ext cx="7360104" cy="1883908"/>
          </a:xfrm>
        </p:spPr>
        <p:txBody>
          <a:bodyPr anchor="t" anchorCtr="0"/>
          <a:lstStyle>
            <a:lvl1pPr algn="l">
              <a:defRPr sz="60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C5BA3D-77C3-D94C-A2E6-39E8031323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57289" y="2612571"/>
            <a:ext cx="7360104" cy="406291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pic>
        <p:nvPicPr>
          <p:cNvPr id="6" name="Picture 5" descr="A red rectangle with white text&#10;&#10;Description automatically generated">
            <a:extLst>
              <a:ext uri="{FF2B5EF4-FFF2-40B4-BE49-F238E27FC236}">
                <a16:creationId xmlns:a16="http://schemas.microsoft.com/office/drawing/2014/main" id="{5CAED5C3-D722-DA33-CDB7-72BDDAC7EA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7289" y="5259523"/>
            <a:ext cx="4249798" cy="990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8745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xed Media - Dark Oran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BBB49920-5638-A24F-8A05-92F0221A0F3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260975" y="743406"/>
            <a:ext cx="6235700" cy="5095875"/>
          </a:xfrm>
        </p:spPr>
        <p:txBody>
          <a:bodyPr/>
          <a:lstStyle>
            <a:lvl1pPr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74E64CC-A30F-7D4C-9B3E-F6FAD59F8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728663"/>
            <a:ext cx="3989409" cy="1125725"/>
          </a:xfrm>
        </p:spPr>
        <p:txBody>
          <a:bodyPr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F540119E-0477-7F4E-8E68-3D0F1EF6A5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2140772"/>
            <a:ext cx="3989409" cy="3683830"/>
          </a:xfrm>
        </p:spPr>
        <p:txBody>
          <a:bodyPr numCol="1"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6E258AE-7F13-74EB-06D5-31FAF03460D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445425" y="5958590"/>
            <a:ext cx="1422117" cy="63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438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ne Col - Mid Oran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BEF685-F677-1547-843F-D0E2ABD3E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728663"/>
            <a:ext cx="10801350" cy="962025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025200-D301-8C42-AD8C-3297A4B34A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1825625"/>
            <a:ext cx="10801350" cy="3992079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55A1DA-D5E3-8C9D-D22B-E995D96368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448070" y="5958590"/>
            <a:ext cx="1416826" cy="63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053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l - Mid Oran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BEF685-F677-1547-843F-D0E2ABD3E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728663"/>
            <a:ext cx="10801350" cy="962025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025200-D301-8C42-AD8C-3297A4B34A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1825625"/>
            <a:ext cx="5338045" cy="3998978"/>
          </a:xfrm>
        </p:spPr>
        <p:txBody>
          <a:bodyPr numCol="1"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3264244-55BC-8D49-9758-24FD3A76C27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169200" y="1825625"/>
            <a:ext cx="5327476" cy="3998978"/>
          </a:xfrm>
        </p:spPr>
        <p:txBody>
          <a:bodyPr numCol="1"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C79157-A199-A644-D1A5-FCB54B9A65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448070" y="5958590"/>
            <a:ext cx="1416826" cy="63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912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xed Media - Mid Oran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BBB49920-5638-A24F-8A05-92F0221A0F3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260975" y="743406"/>
            <a:ext cx="6235700" cy="5095875"/>
          </a:xfrm>
        </p:spPr>
        <p:txBody>
          <a:bodyPr/>
          <a:lstStyle>
            <a:lvl1pPr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74E64CC-A30F-7D4C-9B3E-F6FAD59F8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800" y="728663"/>
            <a:ext cx="3989409" cy="1125725"/>
          </a:xfrm>
        </p:spPr>
        <p:txBody>
          <a:bodyPr anchor="t" anchorCtr="0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F540119E-0477-7F4E-8E68-3D0F1EF6A5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2140772"/>
            <a:ext cx="3989409" cy="3683830"/>
          </a:xfrm>
        </p:spPr>
        <p:txBody>
          <a:bodyPr numCol="1"/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74BB0AD-E9A5-0F72-13C5-D066BAFCDED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448070" y="5958590"/>
            <a:ext cx="1416826" cy="63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6368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ed rectangle with white text&#10;&#10;Description automatically generated">
            <a:extLst>
              <a:ext uri="{FF2B5EF4-FFF2-40B4-BE49-F238E27FC236}">
                <a16:creationId xmlns:a16="http://schemas.microsoft.com/office/drawing/2014/main" id="{E816E59E-F7C7-ABB1-8FFD-99329B974C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7289" y="5259523"/>
            <a:ext cx="4249798" cy="990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4444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ed rectangle with white text&#10;&#10;Description automatically generated">
            <a:extLst>
              <a:ext uri="{FF2B5EF4-FFF2-40B4-BE49-F238E27FC236}">
                <a16:creationId xmlns:a16="http://schemas.microsoft.com/office/drawing/2014/main" id="{E816E59E-F7C7-ABB1-8FFD-99329B974C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7289" y="5259523"/>
            <a:ext cx="4249798" cy="990119"/>
          </a:xfrm>
          <a:prstGeom prst="rect">
            <a:avLst/>
          </a:prstGeom>
        </p:spPr>
      </p:pic>
      <p:sp>
        <p:nvSpPr>
          <p:cNvPr id="2" name="Subtitle 2">
            <a:extLst>
              <a:ext uri="{FF2B5EF4-FFF2-40B4-BE49-F238E27FC236}">
                <a16:creationId xmlns:a16="http://schemas.microsoft.com/office/drawing/2014/main" id="{343BC3E7-4143-4DCA-6B0A-BB40162562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84915" y="5602778"/>
            <a:ext cx="4688515" cy="646864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E6B0C6-BC6D-08CF-69BA-4490A6DE937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t="20852" b="20852"/>
          <a:stretch/>
        </p:blipFill>
        <p:spPr>
          <a:xfrm>
            <a:off x="0" y="0"/>
            <a:ext cx="12192000" cy="473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6742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Cov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8BDD7-E0B0-184D-A884-B16893FA33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7289" y="728663"/>
            <a:ext cx="4688515" cy="2630622"/>
          </a:xfrm>
        </p:spPr>
        <p:txBody>
          <a:bodyPr anchor="t" anchorCtr="0"/>
          <a:lstStyle>
            <a:lvl1pPr algn="l">
              <a:defRPr sz="60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C5BA3D-77C3-D94C-A2E6-39E8031323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57289" y="3429001"/>
            <a:ext cx="4688515" cy="1253246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pic>
        <p:nvPicPr>
          <p:cNvPr id="6" name="Picture 5" descr="A red rectangle with white text&#10;&#10;Description automatically generated">
            <a:extLst>
              <a:ext uri="{FF2B5EF4-FFF2-40B4-BE49-F238E27FC236}">
                <a16:creationId xmlns:a16="http://schemas.microsoft.com/office/drawing/2014/main" id="{5CAED5C3-D722-DA33-CDB7-72BDDAC7EA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7289" y="5259523"/>
            <a:ext cx="4249798" cy="9901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C7020B5-AA83-26E2-D560-62F8B4C98CD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t="10853" b="10853"/>
          <a:stretch/>
        </p:blipFill>
        <p:spPr>
          <a:xfrm>
            <a:off x="6347011" y="0"/>
            <a:ext cx="5844989" cy="6864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7935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0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8BDD7-E0B0-184D-A884-B16893FA33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98411" y="728663"/>
            <a:ext cx="6311117" cy="2387600"/>
          </a:xfrm>
        </p:spPr>
        <p:txBody>
          <a:bodyPr anchor="t" anchorCtr="0"/>
          <a:lstStyle>
            <a:lvl1pPr algn="l">
              <a:defRPr sz="60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C99960-FA42-4D3E-5CFB-5EDC58C0BC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445425" y="5958590"/>
            <a:ext cx="1422117" cy="63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9344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0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8BDD7-E0B0-184D-A884-B16893FA33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98411" y="3741738"/>
            <a:ext cx="6156737" cy="2387600"/>
          </a:xfrm>
        </p:spPr>
        <p:txBody>
          <a:bodyPr anchor="b"/>
          <a:lstStyle>
            <a:lvl1pPr algn="l">
              <a:defRPr sz="60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41CEDA-9D67-1699-1723-0C71B4C401C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445425" y="5958590"/>
            <a:ext cx="1422117" cy="63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7287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ne Col - St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BEF685-F677-1547-843F-D0E2ABD3E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728663"/>
            <a:ext cx="10801350" cy="962025"/>
          </a:xfrm>
        </p:spPr>
        <p:txBody>
          <a:bodyPr anchor="t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025200-D301-8C42-AD8C-3297A4B34A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1825625"/>
            <a:ext cx="10801350" cy="3992079"/>
          </a:xfrm>
        </p:spPr>
        <p:txBody>
          <a:bodyPr/>
          <a:lstStyle>
            <a:lvl1pPr>
              <a:defRPr sz="3200">
                <a:solidFill>
                  <a:schemeClr val="tx2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2000">
                <a:solidFill>
                  <a:schemeClr val="tx2"/>
                </a:solidFill>
              </a:defRPr>
            </a:lvl3pPr>
            <a:lvl4pPr>
              <a:defRPr sz="2000">
                <a:solidFill>
                  <a:schemeClr val="tx2"/>
                </a:solidFill>
              </a:defRPr>
            </a:lvl4pPr>
            <a:lvl5pPr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7905B6-AFAF-5AAC-8657-939CCF8E9B1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445425" y="5958590"/>
            <a:ext cx="1422117" cy="63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4987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l - St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BEF685-F677-1547-843F-D0E2ABD3E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728663"/>
            <a:ext cx="10801350" cy="962025"/>
          </a:xfrm>
        </p:spPr>
        <p:txBody>
          <a:bodyPr anchor="t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025200-D301-8C42-AD8C-3297A4B34A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1825625"/>
            <a:ext cx="5338045" cy="3998978"/>
          </a:xfrm>
        </p:spPr>
        <p:txBody>
          <a:bodyPr numCol="1"/>
          <a:lstStyle>
            <a:lvl1pPr>
              <a:defRPr sz="3200">
                <a:solidFill>
                  <a:schemeClr val="tx2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2000">
                <a:solidFill>
                  <a:schemeClr val="tx2"/>
                </a:solidFill>
              </a:defRPr>
            </a:lvl3pPr>
            <a:lvl4pPr>
              <a:defRPr sz="2000">
                <a:solidFill>
                  <a:schemeClr val="tx2"/>
                </a:solidFill>
              </a:defRPr>
            </a:lvl4pPr>
            <a:lvl5pPr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3264244-55BC-8D49-9758-24FD3A76C27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169200" y="1825625"/>
            <a:ext cx="5327476" cy="3998978"/>
          </a:xfrm>
        </p:spPr>
        <p:txBody>
          <a:bodyPr numCol="1"/>
          <a:lstStyle>
            <a:lvl1pPr>
              <a:defRPr sz="3200">
                <a:solidFill>
                  <a:schemeClr val="tx2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2000">
                <a:solidFill>
                  <a:schemeClr val="tx2"/>
                </a:solidFill>
              </a:defRPr>
            </a:lvl3pPr>
            <a:lvl4pPr>
              <a:defRPr sz="2000">
                <a:solidFill>
                  <a:schemeClr val="tx2"/>
                </a:solidFill>
              </a:defRPr>
            </a:lvl4pPr>
            <a:lvl5pPr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9B3046-B000-AC01-4087-B657CF279B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445425" y="5958590"/>
            <a:ext cx="1422117" cy="63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808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xed Media - St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BBB49920-5638-A24F-8A05-92F0221A0F3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260975" y="743406"/>
            <a:ext cx="6235700" cy="5095875"/>
          </a:xfrm>
        </p:spPr>
        <p:txBody>
          <a:bodyPr/>
          <a:lstStyle>
            <a:lvl1pPr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74E64CC-A30F-7D4C-9B3E-F6FAD59F8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728663"/>
            <a:ext cx="3989409" cy="1125725"/>
          </a:xfrm>
        </p:spPr>
        <p:txBody>
          <a:bodyPr anchor="b"/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F540119E-0477-7F4E-8E68-3D0F1EF6A5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2140772"/>
            <a:ext cx="3989409" cy="3683830"/>
          </a:xfrm>
        </p:spPr>
        <p:txBody>
          <a:bodyPr numCol="1"/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800">
                <a:solidFill>
                  <a:schemeClr val="tx2"/>
                </a:solidFill>
              </a:defRPr>
            </a:lvl4pPr>
            <a:lvl5pPr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25F15EE-26A9-8289-21BF-5F0D61C067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445425" y="5958590"/>
            <a:ext cx="1422117" cy="63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769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ne Col - Dark Oran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BEF685-F677-1547-843F-D0E2ABD3E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728663"/>
            <a:ext cx="10801350" cy="962025"/>
          </a:xfrm>
          <a:noFill/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025200-D301-8C42-AD8C-3297A4B34A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1825625"/>
            <a:ext cx="10801350" cy="3992079"/>
          </a:xfrm>
          <a:noFill/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5A954C5-9982-0567-BDB5-1B4EF9C36A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445425" y="5958590"/>
            <a:ext cx="1422117" cy="63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994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l - Dark Oran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BEF685-F677-1547-843F-D0E2ABD3E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728663"/>
            <a:ext cx="10801350" cy="962025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025200-D301-8C42-AD8C-3297A4B34A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1825625"/>
            <a:ext cx="5338045" cy="3998978"/>
          </a:xfrm>
        </p:spPr>
        <p:txBody>
          <a:bodyPr numCol="1"/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3264244-55BC-8D49-9758-24FD3A76C27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169200" y="1825625"/>
            <a:ext cx="5327476" cy="3998978"/>
          </a:xfrm>
        </p:spPr>
        <p:txBody>
          <a:bodyPr numCol="1"/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B64F5A-743D-A277-EF4A-924E4661738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445425" y="5958590"/>
            <a:ext cx="1422117" cy="63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725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282D770-89EB-A845-89A2-66B1290C5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365125"/>
            <a:ext cx="108013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987142-0FB8-894B-B47B-EF0A23BC87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5" y="1825625"/>
            <a:ext cx="108013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B9C458-A43C-8B44-90B3-B822E37408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347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tx2"/>
                </a:solidFill>
              </a:defRPr>
            </a:lvl1pPr>
          </a:lstStyle>
          <a:p>
            <a:fld id="{73E64388-9F75-B24E-980C-FB170BB883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304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5" r:id="rId2"/>
    <p:sldLayoutId id="2147483667" r:id="rId3"/>
    <p:sldLayoutId id="2147483668" r:id="rId4"/>
    <p:sldLayoutId id="2147483650" r:id="rId5"/>
    <p:sldLayoutId id="2147483659" r:id="rId6"/>
    <p:sldLayoutId id="2147483660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58" r:id="rId14"/>
    <p:sldLayoutId id="2147483676" r:id="rId15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38" userDrawn="1">
          <p15:clr>
            <a:srgbClr val="F26B43"/>
          </p15:clr>
        </p15:guide>
        <p15:guide id="2" pos="7242" userDrawn="1">
          <p15:clr>
            <a:srgbClr val="F26B43"/>
          </p15:clr>
        </p15:guide>
        <p15:guide id="3" orient="horz" pos="459" userDrawn="1">
          <p15:clr>
            <a:srgbClr val="F26B43"/>
          </p15:clr>
        </p15:guide>
        <p15:guide id="4" orient="horz" pos="386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937C2-3F33-B74A-B26D-65BFDF24B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728663"/>
            <a:ext cx="3989409" cy="1125725"/>
          </a:xfrm>
        </p:spPr>
        <p:txBody>
          <a:bodyPr anchor="b">
            <a:normAutofit/>
          </a:bodyPr>
          <a:lstStyle/>
          <a:p>
            <a:br>
              <a:rPr lang="en-US" dirty="0"/>
            </a:br>
            <a:r>
              <a:rPr lang="en-US" dirty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34EB56-630A-0B40-A492-17A49474B0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2140772"/>
            <a:ext cx="3989409" cy="3683830"/>
          </a:xfrm>
        </p:spPr>
        <p:txBody>
          <a:bodyPr>
            <a:normAutofit/>
          </a:bodyPr>
          <a:lstStyle/>
          <a:p>
            <a:r>
              <a:rPr lang="en-US" dirty="0"/>
              <a:t>Presenter’s name and affiliation</a:t>
            </a:r>
          </a:p>
          <a:p>
            <a:endParaRPr lang="en-US" dirty="0"/>
          </a:p>
          <a:p>
            <a:r>
              <a:rPr lang="en-US" dirty="0"/>
              <a:t>Co-authors names and affiliations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1D5D79-2CDA-BBC9-EE2D-7639EF5EBAF5}"/>
              </a:ext>
            </a:extLst>
          </p:cNvPr>
          <p:cNvSpPr txBox="1"/>
          <p:nvPr/>
        </p:nvSpPr>
        <p:spPr>
          <a:xfrm>
            <a:off x="5635844" y="1"/>
            <a:ext cx="6379372" cy="5940088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/>
            <a:endParaRPr lang="en-AU" sz="3600" b="0" i="0" u="none" strike="noStrike" baseline="0" dirty="0">
              <a:solidFill>
                <a:srgbClr val="ED1C24"/>
              </a:solidFill>
              <a:latin typeface="Palatino Linotype" panose="02040502050505030304" pitchFamily="18" charset="0"/>
            </a:endParaRPr>
          </a:p>
          <a:p>
            <a:pPr algn="ctr"/>
            <a:r>
              <a:rPr lang="en-AU" sz="3600" b="0" i="0" u="none" strike="noStrike" baseline="0" dirty="0">
                <a:solidFill>
                  <a:srgbClr val="ED1C24"/>
                </a:solidFill>
                <a:latin typeface="Palatino Linotype" panose="02040502050505030304" pitchFamily="18" charset="0"/>
              </a:rPr>
              <a:t>  </a:t>
            </a:r>
            <a:r>
              <a:rPr lang="en-AU" sz="3600" b="0" i="0" u="none" strike="noStrike" baseline="0" dirty="0">
                <a:solidFill>
                  <a:srgbClr val="ED1C24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MED  NORRTH 2026</a:t>
            </a:r>
          </a:p>
          <a:p>
            <a:pPr algn="ctr"/>
            <a:endParaRPr lang="en-AU" sz="3600" b="0" i="0" u="none" strike="noStrike" baseline="0" dirty="0">
              <a:solidFill>
                <a:srgbClr val="ED1C24"/>
              </a:solidFill>
              <a:latin typeface="Palatino Linotype" panose="02040502050505030304" pitchFamily="18" charset="0"/>
            </a:endParaRPr>
          </a:p>
          <a:p>
            <a:pPr marR="54630" lvl="1" algn="r"/>
            <a:endParaRPr lang="en-AU" sz="1600" b="1" dirty="0">
              <a:solidFill>
                <a:srgbClr val="372E2C"/>
              </a:solidFill>
              <a:latin typeface="Calibri" panose="020F0502020204030204" pitchFamily="34" charset="0"/>
            </a:endParaRPr>
          </a:p>
          <a:p>
            <a:pPr marR="54630" lvl="1" algn="r"/>
            <a:endParaRPr lang="en-AU" sz="1600" b="1" i="0" u="none" strike="noStrike" baseline="0" dirty="0">
              <a:solidFill>
                <a:srgbClr val="372E2C"/>
              </a:solidFill>
              <a:latin typeface="Calibri" panose="020F0502020204030204" pitchFamily="34" charset="0"/>
            </a:endParaRPr>
          </a:p>
          <a:p>
            <a:pPr marR="54630" lvl="1" algn="r"/>
            <a:endParaRPr lang="en-AU" sz="1600" b="1" dirty="0">
              <a:solidFill>
                <a:srgbClr val="372E2C"/>
              </a:solidFill>
              <a:latin typeface="Calibri" panose="020F0502020204030204" pitchFamily="34" charset="0"/>
            </a:endParaRPr>
          </a:p>
          <a:p>
            <a:pPr marR="54630" lvl="1" algn="r"/>
            <a:endParaRPr lang="en-AU" sz="1600" b="1" i="0" u="none" strike="noStrike" baseline="0" dirty="0">
              <a:solidFill>
                <a:srgbClr val="372E2C"/>
              </a:solidFill>
              <a:latin typeface="Calibri" panose="020F0502020204030204" pitchFamily="34" charset="0"/>
            </a:endParaRPr>
          </a:p>
          <a:p>
            <a:pPr marR="54630" lvl="1" algn="r"/>
            <a:endParaRPr lang="en-AU" sz="1600" b="1" dirty="0">
              <a:solidFill>
                <a:srgbClr val="372E2C"/>
              </a:solidFill>
              <a:latin typeface="Calibri" panose="020F0502020204030204" pitchFamily="34" charset="0"/>
            </a:endParaRPr>
          </a:p>
          <a:p>
            <a:pPr marR="54630" lvl="1" algn="r"/>
            <a:endParaRPr lang="en-AU" sz="1600" b="1" i="0" u="none" strike="noStrike" baseline="0" dirty="0">
              <a:solidFill>
                <a:srgbClr val="372E2C"/>
              </a:solidFill>
              <a:latin typeface="Calibri" panose="020F0502020204030204" pitchFamily="34" charset="0"/>
            </a:endParaRPr>
          </a:p>
          <a:p>
            <a:pPr marR="54630" lvl="1" algn="r"/>
            <a:endParaRPr lang="en-AU" sz="1600" b="1" dirty="0">
              <a:solidFill>
                <a:srgbClr val="372E2C"/>
              </a:solidFill>
              <a:latin typeface="Calibri" panose="020F0502020204030204" pitchFamily="34" charset="0"/>
            </a:endParaRPr>
          </a:p>
          <a:p>
            <a:pPr marR="54630" lvl="1" algn="r"/>
            <a:endParaRPr lang="en-AU" sz="1600" b="1" i="0" u="none" strike="noStrike" baseline="0" dirty="0">
              <a:solidFill>
                <a:srgbClr val="372E2C"/>
              </a:solidFill>
              <a:latin typeface="Calibri" panose="020F0502020204030204" pitchFamily="34" charset="0"/>
            </a:endParaRPr>
          </a:p>
          <a:p>
            <a:pPr marR="54630" lvl="1" algn="r"/>
            <a:endParaRPr lang="en-AU" sz="1600" b="1" dirty="0">
              <a:solidFill>
                <a:srgbClr val="372E2C"/>
              </a:solidFill>
              <a:latin typeface="Calibri" panose="020F0502020204030204" pitchFamily="34" charset="0"/>
            </a:endParaRPr>
          </a:p>
          <a:p>
            <a:pPr marR="54630" lvl="1" algn="r"/>
            <a:endParaRPr lang="en-AU" sz="1600" b="1" i="0" u="none" strike="noStrike" baseline="0" dirty="0">
              <a:solidFill>
                <a:srgbClr val="372E2C"/>
              </a:solidFill>
              <a:latin typeface="Calibri" panose="020F0502020204030204" pitchFamily="34" charset="0"/>
            </a:endParaRPr>
          </a:p>
          <a:p>
            <a:pPr marR="54630" lvl="1" algn="r"/>
            <a:endParaRPr lang="en-AU" sz="1600" b="1" dirty="0">
              <a:solidFill>
                <a:srgbClr val="372E2C"/>
              </a:solidFill>
              <a:latin typeface="Calibri" panose="020F0502020204030204" pitchFamily="34" charset="0"/>
            </a:endParaRPr>
          </a:p>
          <a:p>
            <a:pPr marR="54630" lvl="1" algn="r"/>
            <a:endParaRPr lang="en-AU" sz="1600" b="1" i="0" u="none" strike="noStrike" baseline="0" dirty="0">
              <a:solidFill>
                <a:srgbClr val="372E2C"/>
              </a:solidFill>
              <a:latin typeface="Calibri" panose="020F0502020204030204" pitchFamily="34" charset="0"/>
            </a:endParaRPr>
          </a:p>
          <a:p>
            <a:pPr marR="54630" lvl="1" algn="r"/>
            <a:endParaRPr lang="en-AU" sz="1600" b="1" dirty="0">
              <a:solidFill>
                <a:srgbClr val="372E2C"/>
              </a:solidFill>
              <a:latin typeface="Calibri" panose="020F0502020204030204" pitchFamily="34" charset="0"/>
            </a:endParaRPr>
          </a:p>
          <a:p>
            <a:pPr marR="54630" lvl="1" algn="r"/>
            <a:endParaRPr lang="en-AU" sz="1600" b="1" i="0" u="none" strike="noStrike" baseline="0" dirty="0">
              <a:solidFill>
                <a:srgbClr val="372E2C"/>
              </a:solidFill>
              <a:latin typeface="Calibri" panose="020F0502020204030204" pitchFamily="34" charset="0"/>
            </a:endParaRPr>
          </a:p>
          <a:p>
            <a:pPr marR="54630" lvl="1" algn="r"/>
            <a:endParaRPr lang="en-AU" sz="1600" b="1" i="0" u="none" strike="noStrike" baseline="0" dirty="0">
              <a:solidFill>
                <a:srgbClr val="372E2C"/>
              </a:solidFill>
              <a:latin typeface="Calibri" panose="020F0502020204030204" pitchFamily="34" charset="0"/>
            </a:endParaRPr>
          </a:p>
          <a:p>
            <a:pPr marR="54630" lvl="1" algn="r"/>
            <a:endParaRPr lang="en-AU" sz="1600" b="1" dirty="0">
              <a:solidFill>
                <a:srgbClr val="372E2C"/>
              </a:solidFill>
              <a:latin typeface="Calibri" panose="020F0502020204030204" pitchFamily="34" charset="0"/>
            </a:endParaRPr>
          </a:p>
          <a:p>
            <a:pPr marR="54630" lvl="1" algn="r"/>
            <a:endParaRPr lang="en-AU" sz="1600" b="1" i="0" u="none" strike="noStrike" baseline="0" dirty="0">
              <a:solidFill>
                <a:srgbClr val="372E2C"/>
              </a:solidFill>
              <a:latin typeface="Calibri" panose="020F0502020204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E538A0E-E317-262B-5BE6-414056BEB8B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7000"/>
          </a:blip>
          <a:stretch>
            <a:fillRect/>
          </a:stretch>
        </p:blipFill>
        <p:spPr>
          <a:xfrm>
            <a:off x="6729984" y="1956048"/>
            <a:ext cx="4967859" cy="3118872"/>
          </a:xfrm>
          <a:prstGeom prst="rect">
            <a:avLst/>
          </a:prstGeom>
          <a:noFill/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2CA3FC1-0A55-89BE-F3C2-61B7AE8E09EB}"/>
              </a:ext>
            </a:extLst>
          </p:cNvPr>
          <p:cNvSpPr txBox="1"/>
          <p:nvPr/>
        </p:nvSpPr>
        <p:spPr>
          <a:xfrm>
            <a:off x="6729984" y="1125725"/>
            <a:ext cx="4279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54630"/>
            <a:r>
              <a:rPr lang="en-US" sz="1400" b="1" dirty="0">
                <a:solidFill>
                  <a:srgbClr val="372E2C"/>
                </a:solidFill>
                <a:latin typeface="Calibri" panose="020F0502020204030204" pitchFamily="34" charset="0"/>
              </a:rPr>
              <a:t>(Northern Outcomes in Regional Research, </a:t>
            </a:r>
            <a:r>
              <a:rPr lang="en-AU" sz="1400" b="1" dirty="0">
                <a:solidFill>
                  <a:srgbClr val="372E2C"/>
                </a:solidFill>
                <a:latin typeface="Calibri" panose="020F0502020204030204" pitchFamily="34" charset="0"/>
              </a:rPr>
              <a:t>Translation, and Health) Conference</a:t>
            </a:r>
          </a:p>
        </p:txBody>
      </p:sp>
    </p:spTree>
    <p:extLst>
      <p:ext uri="{BB962C8B-B14F-4D97-AF65-F5344CB8AC3E}">
        <p14:creationId xmlns:p14="http://schemas.microsoft.com/office/powerpoint/2010/main" val="37919310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8B64C6-9D64-C246-BB89-38070D550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AC55D2-4818-614E-89B2-AB2EDED4C3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499288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8B64C6-9D64-C246-BB89-38070D550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Aim/ or Objectives /or research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AC55D2-4818-614E-89B2-AB2EDED4C3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7231321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8B64C6-9D64-C246-BB89-38070D550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Study design and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AC55D2-4818-614E-89B2-AB2EDED4C3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en-US" sz="1600" dirty="0"/>
              <a:t>Methods section varies depending on the study design, but may include:</a:t>
            </a:r>
          </a:p>
          <a:p>
            <a:pPr>
              <a:lnSpc>
                <a:spcPct val="130000"/>
              </a:lnSpc>
            </a:pPr>
            <a:r>
              <a:rPr lang="en-US" sz="1600" dirty="0"/>
              <a:t>Participants: inclusion and exclusion criteria, recruitment process, number of participants)</a:t>
            </a:r>
          </a:p>
          <a:p>
            <a:pPr>
              <a:lnSpc>
                <a:spcPct val="130000"/>
              </a:lnSpc>
            </a:pPr>
            <a:r>
              <a:rPr lang="en-US" sz="1600" dirty="0"/>
              <a:t>Tools and instruments used: e.g., survey- and validity and reliability of the tools (if applicable)</a:t>
            </a:r>
          </a:p>
          <a:p>
            <a:pPr>
              <a:lnSpc>
                <a:spcPct val="130000"/>
              </a:lnSpc>
            </a:pPr>
            <a:r>
              <a:rPr lang="en-US" sz="1600" dirty="0"/>
              <a:t>Procedure (step-by-step overview of how the study was conducted, timeline or phases of the research, any interventions or treatments applied)</a:t>
            </a:r>
          </a:p>
          <a:p>
            <a:pPr>
              <a:lnSpc>
                <a:spcPct val="130000"/>
              </a:lnSpc>
            </a:pPr>
            <a:r>
              <a:rPr lang="en-US" sz="1600" dirty="0"/>
              <a:t>Data collection and data analysis approaches: e.g., interview, survey, duration of data collection, statistical or thematic/ narrative data analysis</a:t>
            </a:r>
          </a:p>
          <a:p>
            <a:pPr>
              <a:lnSpc>
                <a:spcPct val="130000"/>
              </a:lnSpc>
            </a:pPr>
            <a:r>
              <a:rPr lang="en-US" sz="1600" dirty="0"/>
              <a:t>Consent and Ethics approval</a:t>
            </a:r>
          </a:p>
        </p:txBody>
      </p:sp>
    </p:spTree>
    <p:extLst>
      <p:ext uri="{BB962C8B-B14F-4D97-AF65-F5344CB8AC3E}">
        <p14:creationId xmlns:p14="http://schemas.microsoft.com/office/powerpoint/2010/main" val="37802896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8B64C6-9D64-C246-BB89-38070D550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728663"/>
            <a:ext cx="10801350" cy="1346322"/>
          </a:xfrm>
        </p:spPr>
        <p:txBody>
          <a:bodyPr>
            <a:noAutofit/>
          </a:bodyPr>
          <a:lstStyle/>
          <a:p>
            <a:r>
              <a:rPr lang="en-US" sz="4000" dirty="0"/>
              <a:t>Study Design and Methods</a:t>
            </a:r>
            <a:br>
              <a:rPr lang="en-US" sz="4000" dirty="0"/>
            </a:br>
            <a:r>
              <a:rPr lang="en-US" sz="4000" i="1" dirty="0"/>
              <a:t>(Systematic and Scoping Reviews)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AC55D2-4818-614E-89B2-AB2EDED4C3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4" y="2317994"/>
            <a:ext cx="11059991" cy="4540006"/>
          </a:xfrm>
        </p:spPr>
        <p:txBody>
          <a:bodyPr>
            <a:noAutofit/>
          </a:bodyPr>
          <a:lstStyle/>
          <a:p>
            <a:pPr>
              <a:lnSpc>
                <a:spcPct val="130000"/>
              </a:lnSpc>
            </a:pPr>
            <a:r>
              <a:rPr lang="en-US" sz="1600" dirty="0"/>
              <a:t>Eligibility criteria for inclusion and exclusion of studies (Participants, Intervention, Comparison, Outcome (PICO or other frameworks depending on the review type), study design, language/ publication date/ context (geography) limits)</a:t>
            </a:r>
          </a:p>
          <a:p>
            <a:pPr>
              <a:lnSpc>
                <a:spcPct val="130000"/>
              </a:lnSpc>
            </a:pPr>
            <a:r>
              <a:rPr lang="en-US" sz="1600" dirty="0"/>
              <a:t>Guideline that was followed (e.g. PRISMA)Q</a:t>
            </a:r>
          </a:p>
          <a:p>
            <a:pPr>
              <a:lnSpc>
                <a:spcPct val="130000"/>
              </a:lnSpc>
            </a:pPr>
            <a:r>
              <a:rPr lang="en-US" sz="1600" dirty="0"/>
              <a:t>Search strategy (Databases searched (e.g., PubMed, Scopus, Web of Science), keywords and Boolean operators used, date range of the search, any grey literature or manual searches)</a:t>
            </a:r>
          </a:p>
          <a:p>
            <a:pPr>
              <a:lnSpc>
                <a:spcPct val="130000"/>
              </a:lnSpc>
            </a:pPr>
            <a:r>
              <a:rPr lang="en-US" sz="1600" dirty="0"/>
              <a:t>Study Selection (screening process (e.g., title/abstract and full-text screening), number of reviewers involved, use of tools like Covidence or Rayyan)</a:t>
            </a:r>
          </a:p>
          <a:p>
            <a:pPr>
              <a:lnSpc>
                <a:spcPct val="130000"/>
              </a:lnSpc>
            </a:pPr>
            <a:r>
              <a:rPr lang="en-US" sz="1600" dirty="0"/>
              <a:t>Data Extraction (what data was extracted (e.g., author, year, population, outcomes), use of standardized forms)</a:t>
            </a:r>
          </a:p>
          <a:p>
            <a:pPr>
              <a:lnSpc>
                <a:spcPct val="130000"/>
              </a:lnSpc>
            </a:pPr>
            <a:r>
              <a:rPr lang="en-US" sz="1600" dirty="0"/>
              <a:t>Quality Appraisal (if applicable)</a:t>
            </a:r>
          </a:p>
          <a:p>
            <a:pPr>
              <a:lnSpc>
                <a:spcPct val="130000"/>
              </a:lnSpc>
            </a:pPr>
            <a:r>
              <a:rPr lang="en-US" sz="1600" dirty="0"/>
              <a:t>Data Synthesis (Narrative or Meta-analysis</a:t>
            </a:r>
          </a:p>
          <a:p>
            <a:pPr>
              <a:lnSpc>
                <a:spcPct val="130000"/>
              </a:lnSpc>
            </a:pPr>
            <a:endParaRPr lang="en-AU" sz="1600" dirty="0"/>
          </a:p>
        </p:txBody>
      </p:sp>
    </p:spTree>
    <p:extLst>
      <p:ext uri="{BB962C8B-B14F-4D97-AF65-F5344CB8AC3E}">
        <p14:creationId xmlns:p14="http://schemas.microsoft.com/office/powerpoint/2010/main" val="27252450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8B64C6-9D64-C246-BB89-38070D550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Findings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AC55D2-4818-614E-89B2-AB2EDED4C3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9773909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8B64C6-9D64-C246-BB89-38070D550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Conclusion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AC55D2-4818-614E-89B2-AB2EDED4C3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9035892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8B64C6-9D64-C246-BB89-38070D550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AC55D2-4818-614E-89B2-AB2EDED4C3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1429896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8B64C6-9D64-C246-BB89-38070D550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Acknowledgement</a:t>
            </a:r>
            <a:r>
              <a:rPr lang="en-US" sz="4000" i="1" dirty="0"/>
              <a:t> (optional)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AC55D2-4818-614E-89B2-AB2EDED4C3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2285252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362E2B"/>
      </a:dk2>
      <a:lt2>
        <a:srgbClr val="F3F1E8"/>
      </a:lt2>
      <a:accent1>
        <a:srgbClr val="D8222A"/>
      </a:accent1>
      <a:accent2>
        <a:srgbClr val="FFFDF1"/>
      </a:accent2>
      <a:accent3>
        <a:srgbClr val="FF8200"/>
      </a:accent3>
      <a:accent4>
        <a:srgbClr val="EC4037"/>
      </a:accent4>
      <a:accent5>
        <a:srgbClr val="DA281C"/>
      </a:accent5>
      <a:accent6>
        <a:srgbClr val="F05A21"/>
      </a:accent6>
      <a:hlink>
        <a:srgbClr val="DA281C"/>
      </a:hlink>
      <a:folHlink>
        <a:srgbClr val="362E2B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810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1">
    <a:dk1>
      <a:srgbClr val="000000"/>
    </a:dk1>
    <a:lt1>
      <a:srgbClr val="FFFFFF"/>
    </a:lt1>
    <a:dk2>
      <a:srgbClr val="362E2B"/>
    </a:dk2>
    <a:lt2>
      <a:srgbClr val="F3F1E8"/>
    </a:lt2>
    <a:accent1>
      <a:srgbClr val="D8222A"/>
    </a:accent1>
    <a:accent2>
      <a:srgbClr val="FFFDF1"/>
    </a:accent2>
    <a:accent3>
      <a:srgbClr val="FF8200"/>
    </a:accent3>
    <a:accent4>
      <a:srgbClr val="EC4037"/>
    </a:accent4>
    <a:accent5>
      <a:srgbClr val="DA281C"/>
    </a:accent5>
    <a:accent6>
      <a:srgbClr val="F05A21"/>
    </a:accent6>
    <a:hlink>
      <a:srgbClr val="DA281C"/>
    </a:hlink>
    <a:folHlink>
      <a:srgbClr val="362E2B"/>
    </a:folHlink>
  </a:clrScheme>
</a:themeOverride>
</file>

<file path=ppt/theme/themeOverride2.xml><?xml version="1.0" encoding="utf-8"?>
<a:themeOverride xmlns:a="http://schemas.openxmlformats.org/drawingml/2006/main">
  <a:clrScheme name="Custom 1">
    <a:dk1>
      <a:srgbClr val="000000"/>
    </a:dk1>
    <a:lt1>
      <a:srgbClr val="FFFFFF"/>
    </a:lt1>
    <a:dk2>
      <a:srgbClr val="362E2B"/>
    </a:dk2>
    <a:lt2>
      <a:srgbClr val="F3F1E8"/>
    </a:lt2>
    <a:accent1>
      <a:srgbClr val="D8222A"/>
    </a:accent1>
    <a:accent2>
      <a:srgbClr val="FFFDF1"/>
    </a:accent2>
    <a:accent3>
      <a:srgbClr val="FF8200"/>
    </a:accent3>
    <a:accent4>
      <a:srgbClr val="EC4037"/>
    </a:accent4>
    <a:accent5>
      <a:srgbClr val="DA281C"/>
    </a:accent5>
    <a:accent6>
      <a:srgbClr val="F05A21"/>
    </a:accent6>
    <a:hlink>
      <a:srgbClr val="DA281C"/>
    </a:hlink>
    <a:folHlink>
      <a:srgbClr val="362E2B"/>
    </a:folHlink>
  </a:clrScheme>
</a:themeOverride>
</file>

<file path=ppt/theme/themeOverride3.xml><?xml version="1.0" encoding="utf-8"?>
<a:themeOverride xmlns:a="http://schemas.openxmlformats.org/drawingml/2006/main">
  <a:clrScheme name="Custom 1">
    <a:dk1>
      <a:srgbClr val="000000"/>
    </a:dk1>
    <a:lt1>
      <a:srgbClr val="FFFFFF"/>
    </a:lt1>
    <a:dk2>
      <a:srgbClr val="362E2B"/>
    </a:dk2>
    <a:lt2>
      <a:srgbClr val="F3F1E8"/>
    </a:lt2>
    <a:accent1>
      <a:srgbClr val="D8222A"/>
    </a:accent1>
    <a:accent2>
      <a:srgbClr val="FFFDF1"/>
    </a:accent2>
    <a:accent3>
      <a:srgbClr val="FF8200"/>
    </a:accent3>
    <a:accent4>
      <a:srgbClr val="EC4037"/>
    </a:accent4>
    <a:accent5>
      <a:srgbClr val="DA281C"/>
    </a:accent5>
    <a:accent6>
      <a:srgbClr val="F05A21"/>
    </a:accent6>
    <a:hlink>
      <a:srgbClr val="DA281C"/>
    </a:hlink>
    <a:folHlink>
      <a:srgbClr val="362E2B"/>
    </a:folHlink>
  </a:clrScheme>
</a:themeOverride>
</file>

<file path=ppt/theme/themeOverride4.xml><?xml version="1.0" encoding="utf-8"?>
<a:themeOverride xmlns:a="http://schemas.openxmlformats.org/drawingml/2006/main">
  <a:clrScheme name="Custom 1">
    <a:dk1>
      <a:srgbClr val="000000"/>
    </a:dk1>
    <a:lt1>
      <a:srgbClr val="FFFFFF"/>
    </a:lt1>
    <a:dk2>
      <a:srgbClr val="362E2B"/>
    </a:dk2>
    <a:lt2>
      <a:srgbClr val="F3F1E8"/>
    </a:lt2>
    <a:accent1>
      <a:srgbClr val="D8222A"/>
    </a:accent1>
    <a:accent2>
      <a:srgbClr val="FFFDF1"/>
    </a:accent2>
    <a:accent3>
      <a:srgbClr val="FF8200"/>
    </a:accent3>
    <a:accent4>
      <a:srgbClr val="EC4037"/>
    </a:accent4>
    <a:accent5>
      <a:srgbClr val="DA281C"/>
    </a:accent5>
    <a:accent6>
      <a:srgbClr val="F05A21"/>
    </a:accent6>
    <a:hlink>
      <a:srgbClr val="DA281C"/>
    </a:hlink>
    <a:folHlink>
      <a:srgbClr val="362E2B"/>
    </a:folHlink>
  </a:clrScheme>
</a:themeOverride>
</file>

<file path=ppt/theme/themeOverride5.xml><?xml version="1.0" encoding="utf-8"?>
<a:themeOverride xmlns:a="http://schemas.openxmlformats.org/drawingml/2006/main">
  <a:clrScheme name="Custom 1">
    <a:dk1>
      <a:srgbClr val="000000"/>
    </a:dk1>
    <a:lt1>
      <a:srgbClr val="FFFFFF"/>
    </a:lt1>
    <a:dk2>
      <a:srgbClr val="362E2B"/>
    </a:dk2>
    <a:lt2>
      <a:srgbClr val="F3F1E8"/>
    </a:lt2>
    <a:accent1>
      <a:srgbClr val="D8222A"/>
    </a:accent1>
    <a:accent2>
      <a:srgbClr val="FFFDF1"/>
    </a:accent2>
    <a:accent3>
      <a:srgbClr val="FF8200"/>
    </a:accent3>
    <a:accent4>
      <a:srgbClr val="EC4037"/>
    </a:accent4>
    <a:accent5>
      <a:srgbClr val="DA281C"/>
    </a:accent5>
    <a:accent6>
      <a:srgbClr val="F05A21"/>
    </a:accent6>
    <a:hlink>
      <a:srgbClr val="DA281C"/>
    </a:hlink>
    <a:folHlink>
      <a:srgbClr val="362E2B"/>
    </a:folHlink>
  </a:clrScheme>
</a:themeOverride>
</file>

<file path=ppt/theme/themeOverride6.xml><?xml version="1.0" encoding="utf-8"?>
<a:themeOverride xmlns:a="http://schemas.openxmlformats.org/drawingml/2006/main">
  <a:clrScheme name="Custom 1">
    <a:dk1>
      <a:srgbClr val="000000"/>
    </a:dk1>
    <a:lt1>
      <a:srgbClr val="FFFFFF"/>
    </a:lt1>
    <a:dk2>
      <a:srgbClr val="362E2B"/>
    </a:dk2>
    <a:lt2>
      <a:srgbClr val="F3F1E8"/>
    </a:lt2>
    <a:accent1>
      <a:srgbClr val="D8222A"/>
    </a:accent1>
    <a:accent2>
      <a:srgbClr val="FFFDF1"/>
    </a:accent2>
    <a:accent3>
      <a:srgbClr val="FF8200"/>
    </a:accent3>
    <a:accent4>
      <a:srgbClr val="EC4037"/>
    </a:accent4>
    <a:accent5>
      <a:srgbClr val="DA281C"/>
    </a:accent5>
    <a:accent6>
      <a:srgbClr val="F05A21"/>
    </a:accent6>
    <a:hlink>
      <a:srgbClr val="DA281C"/>
    </a:hlink>
    <a:folHlink>
      <a:srgbClr val="362E2B"/>
    </a:folHlink>
  </a:clrScheme>
</a:themeOverride>
</file>

<file path=ppt/theme/themeOverride7.xml><?xml version="1.0" encoding="utf-8"?>
<a:themeOverride xmlns:a="http://schemas.openxmlformats.org/drawingml/2006/main">
  <a:clrScheme name="Custom 1">
    <a:dk1>
      <a:srgbClr val="000000"/>
    </a:dk1>
    <a:lt1>
      <a:srgbClr val="FFFFFF"/>
    </a:lt1>
    <a:dk2>
      <a:srgbClr val="362E2B"/>
    </a:dk2>
    <a:lt2>
      <a:srgbClr val="F3F1E8"/>
    </a:lt2>
    <a:accent1>
      <a:srgbClr val="D8222A"/>
    </a:accent1>
    <a:accent2>
      <a:srgbClr val="FFFDF1"/>
    </a:accent2>
    <a:accent3>
      <a:srgbClr val="FF8200"/>
    </a:accent3>
    <a:accent4>
      <a:srgbClr val="EC4037"/>
    </a:accent4>
    <a:accent5>
      <a:srgbClr val="DA281C"/>
    </a:accent5>
    <a:accent6>
      <a:srgbClr val="F05A21"/>
    </a:accent6>
    <a:hlink>
      <a:srgbClr val="DA281C"/>
    </a:hlink>
    <a:folHlink>
      <a:srgbClr val="362E2B"/>
    </a:folHlink>
  </a:clrScheme>
</a:themeOverride>
</file>

<file path=ppt/theme/themeOverride8.xml><?xml version="1.0" encoding="utf-8"?>
<a:themeOverride xmlns:a="http://schemas.openxmlformats.org/drawingml/2006/main">
  <a:clrScheme name="Custom 1">
    <a:dk1>
      <a:srgbClr val="000000"/>
    </a:dk1>
    <a:lt1>
      <a:srgbClr val="FFFFFF"/>
    </a:lt1>
    <a:dk2>
      <a:srgbClr val="362E2B"/>
    </a:dk2>
    <a:lt2>
      <a:srgbClr val="F3F1E8"/>
    </a:lt2>
    <a:accent1>
      <a:srgbClr val="D8222A"/>
    </a:accent1>
    <a:accent2>
      <a:srgbClr val="FFFDF1"/>
    </a:accent2>
    <a:accent3>
      <a:srgbClr val="FF8200"/>
    </a:accent3>
    <a:accent4>
      <a:srgbClr val="EC4037"/>
    </a:accent4>
    <a:accent5>
      <a:srgbClr val="DA281C"/>
    </a:accent5>
    <a:accent6>
      <a:srgbClr val="F05A21"/>
    </a:accent6>
    <a:hlink>
      <a:srgbClr val="DA281C"/>
    </a:hlink>
    <a:folHlink>
      <a:srgbClr val="362E2B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2B0BA0DA9AED42A5E68681E9771ADF" ma:contentTypeVersion="16" ma:contentTypeDescription="Create a new document." ma:contentTypeScope="" ma:versionID="f7f18104aa0c8f78ab7ab8f93ed62cbd">
  <xsd:schema xmlns:xsd="http://www.w3.org/2001/XMLSchema" xmlns:xs="http://www.w3.org/2001/XMLSchema" xmlns:p="http://schemas.microsoft.com/office/2006/metadata/properties" xmlns:ns2="c94d5a3d-b6c6-4d76-979d-6d700bcc6bab" xmlns:ns3="dafc73c4-22e0-4f92-892d-09bc45200438" targetNamespace="http://schemas.microsoft.com/office/2006/metadata/properties" ma:root="true" ma:fieldsID="642c7b0a254aca1eaf9f9820ecc9cb0d" ns2:_="" ns3:_="">
    <xsd:import namespace="c94d5a3d-b6c6-4d76-979d-6d700bcc6bab"/>
    <xsd:import namespace="dafc73c4-22e0-4f92-892d-09bc4520043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4d5a3d-b6c6-4d76-979d-6d700bcc6ba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99026d15-0072-472a-9e8b-1e695e239e4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fc73c4-22e0-4f92-892d-09bc4520043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fdae0a03-f058-459a-8e8c-ef9c761e5930}" ma:internalName="TaxCatchAll" ma:showField="CatchAllData" ma:web="dafc73c4-22e0-4f92-892d-09bc4520043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94d5a3d-b6c6-4d76-979d-6d700bcc6bab">
      <Terms xmlns="http://schemas.microsoft.com/office/infopath/2007/PartnerControls"/>
    </lcf76f155ced4ddcb4097134ff3c332f>
    <TaxCatchAll xmlns="dafc73c4-22e0-4f92-892d-09bc45200438" xsi:nil="true"/>
  </documentManagement>
</p:properties>
</file>

<file path=customXml/itemProps1.xml><?xml version="1.0" encoding="utf-8"?>
<ds:datastoreItem xmlns:ds="http://schemas.openxmlformats.org/officeDocument/2006/customXml" ds:itemID="{349F5D01-7157-461A-8669-8FBC286DFA8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713A953-8B1D-4F52-B32A-E1C7BE05C8CD}"/>
</file>

<file path=customXml/itemProps3.xml><?xml version="1.0" encoding="utf-8"?>
<ds:datastoreItem xmlns:ds="http://schemas.openxmlformats.org/officeDocument/2006/customXml" ds:itemID="{6B2A6791-FA3B-4895-8AAE-E11CEDCAD405}">
  <ds:schemaRefs>
    <ds:schemaRef ds:uri="c94d5a3d-b6c6-4d76-979d-6d700bcc6bab"/>
    <ds:schemaRef ds:uri="dafc73c4-22e0-4f92-892d-09bc45200438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</TotalTime>
  <Words>318</Words>
  <Application>Microsoft Office PowerPoint</Application>
  <PresentationFormat>Widescreen</PresentationFormat>
  <Paragraphs>44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Palatino Linotype</vt:lpstr>
      <vt:lpstr>Office Theme</vt:lpstr>
      <vt:lpstr> Title</vt:lpstr>
      <vt:lpstr>Background</vt:lpstr>
      <vt:lpstr>Aim/ or Objectives /or research questions</vt:lpstr>
      <vt:lpstr>Study design and methods</vt:lpstr>
      <vt:lpstr>Study Design and Methods (Systematic and Scoping Reviews)</vt:lpstr>
      <vt:lpstr>Findings</vt:lpstr>
      <vt:lpstr>Conclusion </vt:lpstr>
      <vt:lpstr>References</vt:lpstr>
      <vt:lpstr>Acknowledgement (optional)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Danielle Ham</dc:creator>
  <cp:lastModifiedBy>Susan Wright</cp:lastModifiedBy>
  <cp:revision>10</cp:revision>
  <dcterms:created xsi:type="dcterms:W3CDTF">2021-10-26T03:38:33Z</dcterms:created>
  <dcterms:modified xsi:type="dcterms:W3CDTF">2026-04-22T04:39:50Z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0x010100392B0BA0DA9AED42A5E68681E9771ADF</vt:lpwstr>
  </property>
  <property fmtid="{D5CDD505-2E9C-101B-9397-08002B2CF9AE}" pid="3" name="MediaServiceImageTags">
    <vt:lpwstr/>
  </property>
</Properties>
</file>