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7380288" cy="10440988"/>
  <p:notesSz cx="6807200" cy="9939338"/>
  <p:defaultTextStyle>
    <a:defPPr>
      <a:defRPr lang="en-US"/>
    </a:defPPr>
    <a:lvl1pPr marL="0" algn="l" defTabSz="101827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134" algn="l" defTabSz="101827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270" algn="l" defTabSz="101827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7404" algn="l" defTabSz="101827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6539" algn="l" defTabSz="101827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5673" algn="l" defTabSz="101827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4808" algn="l" defTabSz="101827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3943" algn="l" defTabSz="101827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3077" algn="l" defTabSz="101827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9">
          <p15:clr>
            <a:srgbClr val="A4A3A4"/>
          </p15:clr>
        </p15:guide>
        <p15:guide id="2" pos="23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7878"/>
    <a:srgbClr val="4D4D4F"/>
    <a:srgbClr val="58584B"/>
    <a:srgbClr val="535350"/>
    <a:srgbClr val="535359"/>
    <a:srgbClr val="59595F"/>
    <a:srgbClr val="66666C"/>
    <a:srgbClr val="414141"/>
    <a:srgbClr val="737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3150" y="90"/>
      </p:cViewPr>
      <p:guideLst>
        <p:guide orient="horz" pos="3289"/>
        <p:guide pos="23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6967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6" cy="496967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r">
              <a:defRPr sz="1200"/>
            </a:lvl1pPr>
          </a:lstStyle>
          <a:p>
            <a:fld id="{001DF310-01EC-4513-9DFB-9A63157ABC87}" type="datetimeFigureOut">
              <a:rPr lang="en-AU" smtClean="0"/>
              <a:pPr/>
              <a:t>6/05/2022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6" cy="496967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6" cy="496967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r">
              <a:defRPr sz="1200"/>
            </a:lvl1pPr>
          </a:lstStyle>
          <a:p>
            <a:fld id="{4C4245F8-43BC-4BCE-BD3F-1EE71DFE8B6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9209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6967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6" cy="496967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r">
              <a:defRPr sz="1200"/>
            </a:lvl1pPr>
          </a:lstStyle>
          <a:p>
            <a:fld id="{B64B506E-14BD-432C-A48D-3B4470761919}" type="datetimeFigureOut">
              <a:rPr lang="en-AU" smtClean="0"/>
              <a:pPr/>
              <a:t>6/05/2022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6125"/>
            <a:ext cx="26336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0" tIns="46150" rIns="92300" bIns="4615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2300" tIns="46150" rIns="92300" bIns="4615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6967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6" cy="496967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r">
              <a:defRPr sz="1200"/>
            </a:lvl1pPr>
          </a:lstStyle>
          <a:p>
            <a:fld id="{004813C1-5781-4C3B-B874-EB33DE4F5056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8759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27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134" algn="l" defTabSz="101827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270" algn="l" defTabSz="101827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7404" algn="l" defTabSz="101827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6539" algn="l" defTabSz="101827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5673" algn="l" defTabSz="101827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4808" algn="l" defTabSz="101827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3943" algn="l" defTabSz="101827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3077" algn="l" defTabSz="101827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87563" y="746125"/>
            <a:ext cx="2633662" cy="3727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4813C1-5781-4C3B-B874-EB33DE4F5056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6993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23" y="3243476"/>
            <a:ext cx="6273245" cy="223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7043" y="5916560"/>
            <a:ext cx="5166202" cy="26682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7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6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4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3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3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09B6-2F37-471F-8E8F-D0761EEB1F22}" type="datetimeFigureOut">
              <a:rPr lang="en-AU" smtClean="0"/>
              <a:pPr/>
              <a:t>6/05/2022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7F37-2349-4674-A423-6D0A7A0AEBB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8209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09B6-2F37-471F-8E8F-D0761EEB1F22}" type="datetimeFigureOut">
              <a:rPr lang="en-AU" smtClean="0"/>
              <a:pPr/>
              <a:t>6/05/2022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7F37-2349-4674-A423-6D0A7A0AEBB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5121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013031" y="558304"/>
            <a:ext cx="1245424" cy="118766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6762" y="558304"/>
            <a:ext cx="3613266" cy="118766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09B6-2F37-471F-8E8F-D0761EEB1F22}" type="datetimeFigureOut">
              <a:rPr lang="en-AU" smtClean="0"/>
              <a:pPr/>
              <a:t>6/05/2022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7F37-2349-4674-A423-6D0A7A0AEBB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7747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09B6-2F37-471F-8E8F-D0761EEB1F22}" type="datetimeFigureOut">
              <a:rPr lang="en-AU" smtClean="0"/>
              <a:pPr/>
              <a:t>6/05/2022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7F37-2349-4674-A423-6D0A7A0AEBB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1039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993" y="6709302"/>
            <a:ext cx="6273245" cy="2073696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2993" y="4425337"/>
            <a:ext cx="6273245" cy="2283965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0913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27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74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36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4567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5480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639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730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09B6-2F37-471F-8E8F-D0761EEB1F22}" type="datetimeFigureOut">
              <a:rPr lang="en-AU" smtClean="0"/>
              <a:pPr/>
              <a:t>6/05/2022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7F37-2349-4674-A423-6D0A7A0AEBB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2894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761" y="3248309"/>
            <a:ext cx="2429345" cy="918662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29111" y="3248309"/>
            <a:ext cx="2429345" cy="918662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09B6-2F37-471F-8E8F-D0761EEB1F22}" type="datetimeFigureOut">
              <a:rPr lang="en-AU" smtClean="0"/>
              <a:pPr/>
              <a:t>6/05/2022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7F37-2349-4674-A423-6D0A7A0AEBB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7118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015" y="418124"/>
            <a:ext cx="6642259" cy="17401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9015" y="2337139"/>
            <a:ext cx="3260909" cy="9740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134" indent="0">
              <a:buNone/>
              <a:defRPr sz="2300" b="1"/>
            </a:lvl2pPr>
            <a:lvl3pPr marL="1018270" indent="0">
              <a:buNone/>
              <a:defRPr sz="2000" b="1"/>
            </a:lvl3pPr>
            <a:lvl4pPr marL="1527404" indent="0">
              <a:buNone/>
              <a:defRPr sz="1800" b="1"/>
            </a:lvl4pPr>
            <a:lvl5pPr marL="2036539" indent="0">
              <a:buNone/>
              <a:defRPr sz="1800" b="1"/>
            </a:lvl5pPr>
            <a:lvl6pPr marL="2545673" indent="0">
              <a:buNone/>
              <a:defRPr sz="1800" b="1"/>
            </a:lvl6pPr>
            <a:lvl7pPr marL="3054808" indent="0">
              <a:buNone/>
              <a:defRPr sz="1800" b="1"/>
            </a:lvl7pPr>
            <a:lvl8pPr marL="3563943" indent="0">
              <a:buNone/>
              <a:defRPr sz="1800" b="1"/>
            </a:lvl8pPr>
            <a:lvl9pPr marL="4073077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9015" y="3311146"/>
            <a:ext cx="3260909" cy="601565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9085" y="2337139"/>
            <a:ext cx="3262190" cy="9740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134" indent="0">
              <a:buNone/>
              <a:defRPr sz="2300" b="1"/>
            </a:lvl2pPr>
            <a:lvl3pPr marL="1018270" indent="0">
              <a:buNone/>
              <a:defRPr sz="2000" b="1"/>
            </a:lvl3pPr>
            <a:lvl4pPr marL="1527404" indent="0">
              <a:buNone/>
              <a:defRPr sz="1800" b="1"/>
            </a:lvl4pPr>
            <a:lvl5pPr marL="2036539" indent="0">
              <a:buNone/>
              <a:defRPr sz="1800" b="1"/>
            </a:lvl5pPr>
            <a:lvl6pPr marL="2545673" indent="0">
              <a:buNone/>
              <a:defRPr sz="1800" b="1"/>
            </a:lvl6pPr>
            <a:lvl7pPr marL="3054808" indent="0">
              <a:buNone/>
              <a:defRPr sz="1800" b="1"/>
            </a:lvl7pPr>
            <a:lvl8pPr marL="3563943" indent="0">
              <a:buNone/>
              <a:defRPr sz="1800" b="1"/>
            </a:lvl8pPr>
            <a:lvl9pPr marL="4073077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49085" y="3311146"/>
            <a:ext cx="3262190" cy="601565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09B6-2F37-471F-8E8F-D0761EEB1F22}" type="datetimeFigureOut">
              <a:rPr lang="en-AU" smtClean="0"/>
              <a:pPr/>
              <a:t>6/05/2022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7F37-2349-4674-A423-6D0A7A0AEBB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4892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09B6-2F37-471F-8E8F-D0761EEB1F22}" type="datetimeFigureOut">
              <a:rPr lang="en-AU" smtClean="0"/>
              <a:pPr/>
              <a:t>6/05/2022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7F37-2349-4674-A423-6D0A7A0AEBB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0820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09B6-2F37-471F-8E8F-D0761EEB1F22}" type="datetimeFigureOut">
              <a:rPr lang="en-AU" smtClean="0"/>
              <a:pPr/>
              <a:t>6/05/2022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7F37-2349-4674-A423-6D0A7A0AEBB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6573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015" y="415707"/>
            <a:ext cx="2428064" cy="176916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5488" y="415707"/>
            <a:ext cx="4125787" cy="8911095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9015" y="2184875"/>
            <a:ext cx="2428064" cy="7141927"/>
          </a:xfrm>
        </p:spPr>
        <p:txBody>
          <a:bodyPr/>
          <a:lstStyle>
            <a:lvl1pPr marL="0" indent="0">
              <a:buNone/>
              <a:defRPr sz="1500"/>
            </a:lvl1pPr>
            <a:lvl2pPr marL="509134" indent="0">
              <a:buNone/>
              <a:defRPr sz="1300"/>
            </a:lvl2pPr>
            <a:lvl3pPr marL="1018270" indent="0">
              <a:buNone/>
              <a:defRPr sz="1100"/>
            </a:lvl3pPr>
            <a:lvl4pPr marL="1527404" indent="0">
              <a:buNone/>
              <a:defRPr sz="1000"/>
            </a:lvl4pPr>
            <a:lvl5pPr marL="2036539" indent="0">
              <a:buNone/>
              <a:defRPr sz="1000"/>
            </a:lvl5pPr>
            <a:lvl6pPr marL="2545673" indent="0">
              <a:buNone/>
              <a:defRPr sz="1000"/>
            </a:lvl6pPr>
            <a:lvl7pPr marL="3054808" indent="0">
              <a:buNone/>
              <a:defRPr sz="1000"/>
            </a:lvl7pPr>
            <a:lvl8pPr marL="3563943" indent="0">
              <a:buNone/>
              <a:defRPr sz="1000"/>
            </a:lvl8pPr>
            <a:lvl9pPr marL="4073077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09B6-2F37-471F-8E8F-D0761EEB1F22}" type="datetimeFigureOut">
              <a:rPr lang="en-AU" smtClean="0"/>
              <a:pPr/>
              <a:t>6/05/2022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7F37-2349-4674-A423-6D0A7A0AEBB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3518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588" y="7308693"/>
            <a:ext cx="4428173" cy="86283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46588" y="932922"/>
            <a:ext cx="4428173" cy="6264593"/>
          </a:xfrm>
        </p:spPr>
        <p:txBody>
          <a:bodyPr/>
          <a:lstStyle>
            <a:lvl1pPr marL="0" indent="0">
              <a:buNone/>
              <a:defRPr sz="3600"/>
            </a:lvl1pPr>
            <a:lvl2pPr marL="509134" indent="0">
              <a:buNone/>
              <a:defRPr sz="3100"/>
            </a:lvl2pPr>
            <a:lvl3pPr marL="1018270" indent="0">
              <a:buNone/>
              <a:defRPr sz="2700"/>
            </a:lvl3pPr>
            <a:lvl4pPr marL="1527404" indent="0">
              <a:buNone/>
              <a:defRPr sz="2300"/>
            </a:lvl4pPr>
            <a:lvl5pPr marL="2036539" indent="0">
              <a:buNone/>
              <a:defRPr sz="2300"/>
            </a:lvl5pPr>
            <a:lvl6pPr marL="2545673" indent="0">
              <a:buNone/>
              <a:defRPr sz="2300"/>
            </a:lvl6pPr>
            <a:lvl7pPr marL="3054808" indent="0">
              <a:buNone/>
              <a:defRPr sz="2300"/>
            </a:lvl7pPr>
            <a:lvl8pPr marL="3563943" indent="0">
              <a:buNone/>
              <a:defRPr sz="2300"/>
            </a:lvl8pPr>
            <a:lvl9pPr marL="4073077" indent="0">
              <a:buNone/>
              <a:defRPr sz="2300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6588" y="8171525"/>
            <a:ext cx="4428173" cy="1225365"/>
          </a:xfrm>
        </p:spPr>
        <p:txBody>
          <a:bodyPr/>
          <a:lstStyle>
            <a:lvl1pPr marL="0" indent="0">
              <a:buNone/>
              <a:defRPr sz="1500"/>
            </a:lvl1pPr>
            <a:lvl2pPr marL="509134" indent="0">
              <a:buNone/>
              <a:defRPr sz="1300"/>
            </a:lvl2pPr>
            <a:lvl3pPr marL="1018270" indent="0">
              <a:buNone/>
              <a:defRPr sz="1100"/>
            </a:lvl3pPr>
            <a:lvl4pPr marL="1527404" indent="0">
              <a:buNone/>
              <a:defRPr sz="1000"/>
            </a:lvl4pPr>
            <a:lvl5pPr marL="2036539" indent="0">
              <a:buNone/>
              <a:defRPr sz="1000"/>
            </a:lvl5pPr>
            <a:lvl6pPr marL="2545673" indent="0">
              <a:buNone/>
              <a:defRPr sz="1000"/>
            </a:lvl6pPr>
            <a:lvl7pPr marL="3054808" indent="0">
              <a:buNone/>
              <a:defRPr sz="1000"/>
            </a:lvl7pPr>
            <a:lvl8pPr marL="3563943" indent="0">
              <a:buNone/>
              <a:defRPr sz="1000"/>
            </a:lvl8pPr>
            <a:lvl9pPr marL="4073077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09B6-2F37-471F-8E8F-D0761EEB1F22}" type="datetimeFigureOut">
              <a:rPr lang="en-AU" smtClean="0"/>
              <a:pPr/>
              <a:t>6/05/2022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7F37-2349-4674-A423-6D0A7A0AEBB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098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9015" y="418124"/>
            <a:ext cx="6642259" cy="1740164"/>
          </a:xfrm>
          <a:prstGeom prst="rect">
            <a:avLst/>
          </a:prstGeom>
        </p:spPr>
        <p:txBody>
          <a:bodyPr vert="horz" lIns="101827" tIns="50913" rIns="101827" bIns="50913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9015" y="2436233"/>
            <a:ext cx="6642259" cy="6890569"/>
          </a:xfrm>
          <a:prstGeom prst="rect">
            <a:avLst/>
          </a:prstGeom>
        </p:spPr>
        <p:txBody>
          <a:bodyPr vert="horz" lIns="101827" tIns="50913" rIns="101827" bIns="5091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014" y="9677250"/>
            <a:ext cx="1722067" cy="555886"/>
          </a:xfrm>
          <a:prstGeom prst="rect">
            <a:avLst/>
          </a:prstGeom>
        </p:spPr>
        <p:txBody>
          <a:bodyPr vert="horz" lIns="101827" tIns="50913" rIns="101827" bIns="5091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709B6-2F37-471F-8E8F-D0761EEB1F22}" type="datetimeFigureOut">
              <a:rPr lang="en-AU" smtClean="0"/>
              <a:pPr/>
              <a:t>6/05/2022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1600" y="9677250"/>
            <a:ext cx="2337091" cy="555886"/>
          </a:xfrm>
          <a:prstGeom prst="rect">
            <a:avLst/>
          </a:prstGeom>
        </p:spPr>
        <p:txBody>
          <a:bodyPr vert="horz" lIns="101827" tIns="50913" rIns="101827" bIns="5091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89207" y="9677250"/>
            <a:ext cx="1722067" cy="555886"/>
          </a:xfrm>
          <a:prstGeom prst="rect">
            <a:avLst/>
          </a:prstGeom>
        </p:spPr>
        <p:txBody>
          <a:bodyPr vert="horz" lIns="101827" tIns="50913" rIns="101827" bIns="5091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D7F37-2349-4674-A423-6D0A7A0AEBB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7885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27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851" indent="-381851" algn="l" defTabSz="101827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344" indent="-318209" algn="l" defTabSz="1018270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2837" indent="-254567" algn="l" defTabSz="10182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1971" indent="-254567" algn="l" defTabSz="1018270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1106" indent="-254567" algn="l" defTabSz="1018270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00241" indent="-254567" algn="l" defTabSz="101827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09376" indent="-254567" algn="l" defTabSz="101827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18510" indent="-254567" algn="l" defTabSz="101827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644" indent="-254567" algn="l" defTabSz="101827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2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134" algn="l" defTabSz="10182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270" algn="l" defTabSz="10182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404" algn="l" defTabSz="10182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6539" algn="l" defTabSz="10182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5673" algn="l" defTabSz="10182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4808" algn="l" defTabSz="10182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3943" algn="l" defTabSz="10182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3077" algn="l" defTabSz="10182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ubtitle 2"/>
          <p:cNvSpPr>
            <a:spLocks noGrp="1"/>
          </p:cNvSpPr>
          <p:nvPr/>
        </p:nvSpPr>
        <p:spPr>
          <a:xfrm>
            <a:off x="203941" y="6534004"/>
            <a:ext cx="4378766" cy="2920272"/>
          </a:xfrm>
          <a:prstGeom prst="rect">
            <a:avLst/>
          </a:prstGeom>
          <a:ln>
            <a:noFill/>
          </a:ln>
        </p:spPr>
        <p:txBody>
          <a:bodyPr vert="horz" lIns="101827" tIns="50913" rIns="101827" bIns="50913" numCol="2" rtlCol="0">
            <a:noAutofit/>
          </a:bodyPr>
          <a:lstStyle>
            <a:lvl1pPr marL="0" indent="0" algn="ctr" defTabSz="1018270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134" indent="0" algn="ctr" defTabSz="1018270" rtl="0" eaLnBrk="1" latinLnBrk="0" hangingPunct="1">
              <a:spcBef>
                <a:spcPct val="20000"/>
              </a:spcBef>
              <a:buFont typeface="Arial" pitchFamily="34" charset="0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8270" indent="0" algn="ctr" defTabSz="1018270" rtl="0" eaLnBrk="1" latinLnBrk="0" hangingPunct="1">
              <a:spcBef>
                <a:spcPct val="20000"/>
              </a:spcBef>
              <a:buFont typeface="Arial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7404" indent="0" algn="ctr" defTabSz="1018270" rtl="0" eaLnBrk="1" latinLnBrk="0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6539" indent="0" algn="ctr" defTabSz="1018270" rtl="0" eaLnBrk="1" latinLnBrk="0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5673" indent="0" algn="ctr" defTabSz="1018270" rtl="0" eaLnBrk="1" latinLnBrk="0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4808" indent="0" algn="ctr" defTabSz="1018270" rtl="0" eaLnBrk="1" latinLnBrk="0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3943" indent="0" algn="ctr" defTabSz="1018270" rtl="0" eaLnBrk="1" latinLnBrk="0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3077" indent="0" algn="ctr" defTabSz="1018270" rtl="0" eaLnBrk="1" latinLnBrk="0" hangingPunct="1">
              <a:spcBef>
                <a:spcPct val="20000"/>
              </a:spcBef>
              <a:buFont typeface="Arial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3 Large Bedrooms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2 Modern Bathrooms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3 Toilets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Open kitchen with gas cooking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Spacious lounge &amp; dining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Entertaining terrace with views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Internal laundry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Double Garage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Moments to station, shops, schools.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AU" sz="1600" b="1" dirty="0">
              <a:solidFill>
                <a:schemeClr val="tx1"/>
              </a:solidFill>
            </a:endParaRPr>
          </a:p>
          <a:p>
            <a:pPr algn="l"/>
            <a:endParaRPr lang="en-AU" sz="1600" b="1" dirty="0">
              <a:solidFill>
                <a:schemeClr val="tx1"/>
              </a:solidFill>
            </a:endParaRPr>
          </a:p>
          <a:p>
            <a:pPr algn="l"/>
            <a:r>
              <a:rPr lang="en-AU" sz="1600" dirty="0">
                <a:solidFill>
                  <a:srgbClr val="FF0000"/>
                </a:solidFill>
              </a:rPr>
              <a:t>Inspection: </a:t>
            </a:r>
          </a:p>
          <a:p>
            <a:pPr algn="l"/>
            <a:r>
              <a:rPr lang="en-AU" sz="1600" dirty="0">
                <a:solidFill>
                  <a:srgbClr val="FF0000"/>
                </a:solidFill>
              </a:rPr>
              <a:t>Sat: 12.00-12.30pm</a:t>
            </a:r>
            <a:endParaRPr lang="en-AU" sz="1600" b="1" dirty="0">
              <a:solidFill>
                <a:schemeClr val="tx1"/>
              </a:solidFill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en-AU" sz="1600" dirty="0">
              <a:solidFill>
                <a:schemeClr val="tx1"/>
              </a:solidFill>
            </a:endParaRPr>
          </a:p>
        </p:txBody>
      </p:sp>
      <p:grpSp>
        <p:nvGrpSpPr>
          <p:cNvPr id="135" name="Group 134"/>
          <p:cNvGrpSpPr/>
          <p:nvPr/>
        </p:nvGrpSpPr>
        <p:grpSpPr>
          <a:xfrm>
            <a:off x="137923" y="217039"/>
            <a:ext cx="6976950" cy="1318972"/>
            <a:chOff x="205383" y="200652"/>
            <a:chExt cx="6483206" cy="1155128"/>
          </a:xfrm>
        </p:grpSpPr>
        <p:pic>
          <p:nvPicPr>
            <p:cNvPr id="164" name="Picture 163" descr="BROCHURE LOGO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383" y="200652"/>
              <a:ext cx="4375745" cy="7027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5" name="Rectangle 164"/>
            <p:cNvSpPr/>
            <p:nvPr/>
          </p:nvSpPr>
          <p:spPr>
            <a:xfrm>
              <a:off x="277464" y="899591"/>
              <a:ext cx="3820658" cy="456189"/>
            </a:xfrm>
            <a:prstGeom prst="rect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09134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18270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27404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36539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45673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54808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63943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73077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b="1" dirty="0"/>
                <a:t>40/45 RAWSON ST, AUBURN	</a:t>
              </a: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4005065" y="899591"/>
              <a:ext cx="2592285" cy="456189"/>
            </a:xfrm>
            <a:prstGeom prst="rect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09134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18270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27404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36539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45673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54808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63943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73077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2400" b="1" dirty="0"/>
                <a:t>$629,000</a:t>
              </a:r>
              <a:endParaRPr lang="en-AU" sz="2400" b="1" dirty="0"/>
            </a:p>
          </p:txBody>
        </p:sp>
        <p:sp>
          <p:nvSpPr>
            <p:cNvPr id="167" name="Rectangle 166"/>
            <p:cNvSpPr/>
            <p:nvPr/>
          </p:nvSpPr>
          <p:spPr>
            <a:xfrm rot="1301251">
              <a:off x="5464453" y="402464"/>
              <a:ext cx="1224136" cy="32105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1018270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9134" algn="l" defTabSz="1018270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18270" algn="l" defTabSz="1018270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27404" algn="l" defTabSz="1018270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36539" algn="l" defTabSz="1018270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45673" algn="l" defTabSz="1018270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54808" algn="l" defTabSz="1018270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63943" algn="l" defTabSz="1018270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73077" algn="l" defTabSz="1018270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>
                <a:spcBef>
                  <a:spcPct val="0"/>
                </a:spcBef>
              </a:pPr>
              <a:r>
                <a:rPr lang="en-AU" sz="1800" b="1" dirty="0">
                  <a:solidFill>
                    <a:schemeClr val="bg1"/>
                  </a:solidFill>
                  <a:ea typeface="+mj-ea"/>
                  <a:cs typeface="+mj-cs"/>
                </a:rPr>
                <a:t>New Listing</a:t>
              </a:r>
            </a:p>
          </p:txBody>
        </p:sp>
      </p:grpSp>
      <p:sp>
        <p:nvSpPr>
          <p:cNvPr id="136" name="Rectangle 135"/>
          <p:cNvSpPr/>
          <p:nvPr/>
        </p:nvSpPr>
        <p:spPr>
          <a:xfrm>
            <a:off x="215494" y="6063020"/>
            <a:ext cx="6801192" cy="3480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7" tIns="50913" rIns="101827" bIns="50913" rtlCol="0" anchor="ctr"/>
          <a:lstStyle>
            <a:defPPr>
              <a:defRPr lang="en-US"/>
            </a:defPPr>
            <a:lvl1pPr marL="0" algn="l" defTabSz="101827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9134" algn="l" defTabSz="101827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18270" algn="l" defTabSz="101827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27404" algn="l" defTabSz="101827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36539" algn="l" defTabSz="101827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45673" algn="l" defTabSz="101827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54808" algn="l" defTabSz="101827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63943" algn="l" defTabSz="101827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73077" algn="l" defTabSz="101827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tx1"/>
                </a:solidFill>
              </a:rPr>
              <a:t>3 BEDROOM BEAUTY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226983" y="5581413"/>
            <a:ext cx="6789703" cy="4111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27" tIns="50913" rIns="101827" bIns="50913" rtlCol="0" anchor="ctr"/>
          <a:lstStyle>
            <a:defPPr>
              <a:defRPr lang="en-US"/>
            </a:defPPr>
            <a:lvl1pPr marL="0" algn="l" defTabSz="101827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9134" algn="l" defTabSz="101827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18270" algn="l" defTabSz="101827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27404" algn="l" defTabSz="101827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36539" algn="l" defTabSz="101827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45673" algn="l" defTabSz="101827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54808" algn="l" defTabSz="101827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63943" algn="l" defTabSz="101827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73077" algn="l" defTabSz="101827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3100" b="1" dirty="0">
                <a:solidFill>
                  <a:srgbClr val="FF0000"/>
                </a:solidFill>
              </a:rPr>
              <a:t>FOR SALE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660490" y="6542545"/>
            <a:ext cx="2365312" cy="1329224"/>
            <a:chOff x="4660490" y="6542545"/>
            <a:chExt cx="2365312" cy="1329224"/>
          </a:xfrm>
        </p:grpSpPr>
        <p:sp>
          <p:nvSpPr>
            <p:cNvPr id="138" name="Rectangle 137"/>
            <p:cNvSpPr/>
            <p:nvPr/>
          </p:nvSpPr>
          <p:spPr>
            <a:xfrm>
              <a:off x="4660490" y="6544648"/>
              <a:ext cx="1078143" cy="13158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1827" tIns="50913" rIns="101827" bIns="50913" rtlCol="0" anchor="ctr"/>
            <a:lstStyle>
              <a:defPPr>
                <a:defRPr lang="en-US"/>
              </a:defPPr>
              <a:lvl1pPr marL="0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09134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18270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27404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36539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45673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54808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63943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73077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1400" b="1" dirty="0">
                  <a:solidFill>
                    <a:schemeClr val="tx1"/>
                  </a:solidFill>
                </a:rPr>
                <a:t>Total Size:</a:t>
              </a:r>
            </a:p>
            <a:p>
              <a:r>
                <a:rPr lang="en-AU" sz="1400" b="1" dirty="0">
                  <a:solidFill>
                    <a:schemeClr val="tx1"/>
                  </a:solidFill>
                </a:rPr>
                <a:t>Council</a:t>
              </a:r>
              <a:r>
                <a:rPr lang="en-AU" sz="1400" b="1" baseline="50000" dirty="0">
                  <a:solidFill>
                    <a:schemeClr val="tx1"/>
                  </a:solidFill>
                </a:rPr>
                <a:t>#</a:t>
              </a:r>
              <a:r>
                <a:rPr lang="en-AU" sz="1400" b="1" dirty="0">
                  <a:solidFill>
                    <a:schemeClr val="tx1"/>
                  </a:solidFill>
                </a:rPr>
                <a:t>:</a:t>
              </a:r>
            </a:p>
            <a:p>
              <a:r>
                <a:rPr lang="en-AU" sz="1400" b="1" dirty="0">
                  <a:solidFill>
                    <a:schemeClr val="tx1"/>
                  </a:solidFill>
                </a:rPr>
                <a:t>Water</a:t>
              </a:r>
              <a:r>
                <a:rPr lang="en-AU" sz="1400" b="1" baseline="50000" dirty="0">
                  <a:solidFill>
                    <a:schemeClr val="tx1"/>
                  </a:solidFill>
                </a:rPr>
                <a:t>#</a:t>
              </a:r>
              <a:r>
                <a:rPr lang="en-AU" sz="1400" b="1" dirty="0">
                  <a:solidFill>
                    <a:schemeClr val="tx1"/>
                  </a:solidFill>
                </a:rPr>
                <a:t>:</a:t>
              </a:r>
            </a:p>
            <a:p>
              <a:r>
                <a:rPr lang="en-AU" sz="1400" b="1" dirty="0">
                  <a:solidFill>
                    <a:schemeClr val="tx1"/>
                  </a:solidFill>
                </a:rPr>
                <a:t>Strata</a:t>
              </a:r>
              <a:r>
                <a:rPr lang="en-AU" sz="1400" b="1" baseline="50000" dirty="0">
                  <a:solidFill>
                    <a:schemeClr val="tx1"/>
                  </a:solidFill>
                </a:rPr>
                <a:t>#</a:t>
              </a:r>
              <a:r>
                <a:rPr lang="en-AU" sz="1400" b="1" dirty="0">
                  <a:solidFill>
                    <a:schemeClr val="tx1"/>
                  </a:solidFill>
                </a:rPr>
                <a:t>:</a:t>
              </a:r>
            </a:p>
            <a:p>
              <a:endParaRPr lang="en-AU" sz="1600" dirty="0">
                <a:solidFill>
                  <a:schemeClr val="tx1"/>
                </a:solidFill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5776399" y="6542545"/>
              <a:ext cx="1249403" cy="13292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1827" tIns="50913" rIns="101827" bIns="50913" rtlCol="0" anchor="ctr"/>
            <a:lstStyle>
              <a:defPPr>
                <a:defRPr lang="en-US"/>
              </a:defPPr>
              <a:lvl1pPr marL="0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09134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18270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27404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36539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45673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54808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63943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73077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1400" b="1" dirty="0">
                  <a:solidFill>
                    <a:schemeClr val="tx1"/>
                  </a:solidFill>
                </a:rPr>
                <a:t>App 165 sqm</a:t>
              </a:r>
            </a:p>
            <a:p>
              <a:r>
                <a:rPr lang="en-AU" sz="1400" b="1" dirty="0">
                  <a:solidFill>
                    <a:schemeClr val="tx1"/>
                  </a:solidFill>
                </a:rPr>
                <a:t>App $293pq</a:t>
              </a:r>
            </a:p>
            <a:p>
              <a:r>
                <a:rPr lang="en-US" sz="1400" b="1" dirty="0">
                  <a:solidFill>
                    <a:schemeClr val="tx1"/>
                  </a:solidFill>
                </a:rPr>
                <a:t>App $155pq</a:t>
              </a:r>
              <a:endParaRPr lang="en-AU" sz="1400" b="1" dirty="0">
                <a:solidFill>
                  <a:schemeClr val="tx1"/>
                </a:solidFill>
              </a:endParaRPr>
            </a:p>
            <a:p>
              <a:r>
                <a:rPr lang="en-AU" sz="1400" b="1" dirty="0">
                  <a:solidFill>
                    <a:schemeClr val="tx1"/>
                  </a:solidFill>
                </a:rPr>
                <a:t>App$1,295pq</a:t>
              </a:r>
            </a:p>
            <a:p>
              <a:endParaRPr lang="en-AU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119905" y="9812835"/>
            <a:ext cx="6987599" cy="411115"/>
            <a:chOff x="322758" y="8604448"/>
            <a:chExt cx="6276109" cy="360046"/>
          </a:xfrm>
          <a:solidFill>
            <a:srgbClr val="4D4D4F"/>
          </a:solidFill>
        </p:grpSpPr>
        <p:sp>
          <p:nvSpPr>
            <p:cNvPr id="161" name="Rectangle 160"/>
            <p:cNvSpPr/>
            <p:nvPr/>
          </p:nvSpPr>
          <p:spPr>
            <a:xfrm>
              <a:off x="322758" y="8604448"/>
              <a:ext cx="2081387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09134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18270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27404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36539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45673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54808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63943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73077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1400" b="1" dirty="0"/>
                <a:t>112 South </a:t>
              </a:r>
              <a:r>
                <a:rPr lang="en-AU" sz="1400" b="1" dirty="0" err="1"/>
                <a:t>Pde</a:t>
              </a:r>
              <a:r>
                <a:rPr lang="en-AU" sz="1400" b="1" dirty="0"/>
                <a:t> Auburn 2144</a:t>
              </a: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2404145" y="8604454"/>
              <a:ext cx="2537023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09134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18270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27404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36539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45673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54808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63943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73077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AU" sz="1300" b="1" dirty="0"/>
                <a:t> www.waterscarpenter.com.au</a:t>
              </a:r>
            </a:p>
            <a:p>
              <a:pPr algn="ctr"/>
              <a:r>
                <a:rPr lang="en-AU" sz="1500" b="1" dirty="0"/>
                <a:t>We put you first</a:t>
              </a: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4941168" y="8604448"/>
              <a:ext cx="1657699" cy="3600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09134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18270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27404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36539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45673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54808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63943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73077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AU" sz="1400" b="1" dirty="0"/>
                <a:t>Auburn: 9649 0238</a:t>
              </a: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215495" y="1590669"/>
            <a:ext cx="6802822" cy="4404103"/>
            <a:chOff x="277465" y="1403648"/>
            <a:chExt cx="6321401" cy="3857021"/>
          </a:xfrm>
        </p:grpSpPr>
        <p:sp>
          <p:nvSpPr>
            <p:cNvPr id="150" name="Rectangle 149"/>
            <p:cNvSpPr/>
            <p:nvPr/>
          </p:nvSpPr>
          <p:spPr>
            <a:xfrm>
              <a:off x="277465" y="1410831"/>
              <a:ext cx="4762426" cy="33843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09134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18270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27404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36539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45673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54808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63943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73077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AU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5085184" y="1403648"/>
              <a:ext cx="1513682" cy="108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09134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18270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27404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36539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45673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54808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63943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73077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AU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5085184" y="2555776"/>
              <a:ext cx="1513682" cy="108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09134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18270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27404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36539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45673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54808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63943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73077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AU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5085184" y="3707904"/>
              <a:ext cx="1513682" cy="108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09134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18270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27404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36539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45673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54808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63943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73077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AU"/>
            </a:p>
          </p:txBody>
        </p:sp>
        <p:grpSp>
          <p:nvGrpSpPr>
            <p:cNvPr id="154" name="Group 153"/>
            <p:cNvGrpSpPr/>
            <p:nvPr/>
          </p:nvGrpSpPr>
          <p:grpSpPr>
            <a:xfrm>
              <a:off x="4181459" y="4885935"/>
              <a:ext cx="2408631" cy="374734"/>
              <a:chOff x="4181459" y="4885935"/>
              <a:chExt cx="2408631" cy="374734"/>
            </a:xfrm>
          </p:grpSpPr>
          <p:sp>
            <p:nvSpPr>
              <p:cNvPr id="155" name="Rectangle 154"/>
              <p:cNvSpPr/>
              <p:nvPr/>
            </p:nvSpPr>
            <p:spPr>
              <a:xfrm>
                <a:off x="4181459" y="4896686"/>
                <a:ext cx="292253" cy="350408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marL="0" algn="l" defTabSz="1018270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134" algn="l" defTabSz="1018270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270" algn="l" defTabSz="1018270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7404" algn="l" defTabSz="1018270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6539" algn="l" defTabSz="1018270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5673" algn="l" defTabSz="1018270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4808" algn="l" defTabSz="1018270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3943" algn="l" defTabSz="1018270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3077" algn="l" defTabSz="1018270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/>
                  <a:t>3</a:t>
                </a:r>
                <a:endParaRPr lang="en-AU" dirty="0"/>
              </a:p>
            </p:txBody>
          </p:sp>
          <p:pic>
            <p:nvPicPr>
              <p:cNvPr id="156" name="Picture 155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33801" y="4900077"/>
                <a:ext cx="479702" cy="3464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pic>
            <p:nvPicPr>
              <p:cNvPr id="157" name="Picture 156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51696" y="4900394"/>
                <a:ext cx="480453" cy="3359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pic>
            <p:nvPicPr>
              <p:cNvPr id="158" name="Picture 157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98920" y="4922740"/>
                <a:ext cx="491170" cy="3136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sp>
            <p:nvSpPr>
              <p:cNvPr id="159" name="Rectangle 158"/>
              <p:cNvSpPr/>
              <p:nvPr/>
            </p:nvSpPr>
            <p:spPr>
              <a:xfrm>
                <a:off x="4999354" y="4910261"/>
                <a:ext cx="292253" cy="350408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marL="0" algn="l" defTabSz="1018270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134" algn="l" defTabSz="1018270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270" algn="l" defTabSz="1018270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7404" algn="l" defTabSz="1018270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6539" algn="l" defTabSz="1018270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5673" algn="l" defTabSz="1018270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4808" algn="l" defTabSz="1018270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3943" algn="l" defTabSz="1018270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3077" algn="l" defTabSz="1018270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/>
                  <a:t>2</a:t>
                </a:r>
                <a:endParaRPr lang="en-AU" dirty="0"/>
              </a:p>
            </p:txBody>
          </p:sp>
          <p:sp>
            <p:nvSpPr>
              <p:cNvPr id="160" name="Rectangle 159"/>
              <p:cNvSpPr/>
              <p:nvPr/>
            </p:nvSpPr>
            <p:spPr>
              <a:xfrm>
                <a:off x="5840583" y="4885935"/>
                <a:ext cx="292253" cy="350408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marL="0" algn="l" defTabSz="1018270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134" algn="l" defTabSz="1018270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270" algn="l" defTabSz="1018270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7404" algn="l" defTabSz="1018270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6539" algn="l" defTabSz="1018270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5673" algn="l" defTabSz="1018270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4808" algn="l" defTabSz="1018270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3943" algn="l" defTabSz="1018270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3077" algn="l" defTabSz="1018270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/>
                  <a:t>2</a:t>
                </a:r>
                <a:endParaRPr lang="en-AU" dirty="0"/>
              </a:p>
            </p:txBody>
          </p:sp>
        </p:grpSp>
      </p:grpSp>
      <p:sp>
        <p:nvSpPr>
          <p:cNvPr id="142" name="Rectangle 141"/>
          <p:cNvSpPr/>
          <p:nvPr/>
        </p:nvSpPr>
        <p:spPr>
          <a:xfrm>
            <a:off x="106581" y="9637576"/>
            <a:ext cx="7000924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37" tIns="46818" rIns="93637" bIns="46818" rtlCol="0" anchor="ctr"/>
          <a:lstStyle>
            <a:defPPr>
              <a:defRPr lang="en-US"/>
            </a:defPPr>
            <a:lvl1pPr marL="0" algn="l" defTabSz="101827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9134" algn="l" defTabSz="101827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18270" algn="l" defTabSz="101827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27404" algn="l" defTabSz="101827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36539" algn="l" defTabSz="101827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45673" algn="l" defTabSz="101827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54808" algn="l" defTabSz="101827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63943" algn="l" defTabSz="101827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73077" algn="l" defTabSz="101827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700" dirty="0">
                <a:solidFill>
                  <a:schemeClr val="tx1"/>
                </a:solidFill>
              </a:rPr>
              <a:t># - All reasonable care is taken to ensure information contained herein are correct and accurate. However, we cannot guarantees their accuracy and you should rely on your own enquires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669863" y="7994140"/>
            <a:ext cx="2346823" cy="1479990"/>
            <a:chOff x="4669863" y="7994140"/>
            <a:chExt cx="2346823" cy="1479990"/>
          </a:xfrm>
        </p:grpSpPr>
        <p:sp>
          <p:nvSpPr>
            <p:cNvPr id="148" name="Rectangle 147"/>
            <p:cNvSpPr/>
            <p:nvPr/>
          </p:nvSpPr>
          <p:spPr>
            <a:xfrm>
              <a:off x="5844179" y="7998095"/>
              <a:ext cx="1172507" cy="14760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1827" tIns="50913" rIns="101827" bIns="50913" rtlCol="0" anchor="ctr"/>
            <a:lstStyle>
              <a:defPPr>
                <a:defRPr lang="en-US"/>
              </a:defPPr>
              <a:lvl1pPr marL="0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09134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18270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27404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36539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45673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54808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63943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73077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AU" sz="1300" b="1" dirty="0">
                  <a:solidFill>
                    <a:schemeClr val="tx1"/>
                  </a:solidFill>
                </a:rPr>
                <a:t>Jessie Liu</a:t>
              </a:r>
            </a:p>
            <a:p>
              <a:pPr algn="ctr"/>
              <a:r>
                <a:rPr lang="en-AU" sz="1300" b="1" dirty="0">
                  <a:solidFill>
                    <a:schemeClr val="tx1"/>
                  </a:solidFill>
                </a:rPr>
                <a:t>0</a:t>
              </a:r>
              <a:r>
                <a:rPr lang="en-US" sz="1300" b="1" dirty="0">
                  <a:solidFill>
                    <a:schemeClr val="tx1"/>
                  </a:solidFill>
                </a:rPr>
                <a:t>404-893-418</a:t>
              </a:r>
              <a:endParaRPr lang="en-AU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669863" y="7994140"/>
              <a:ext cx="1157209" cy="14799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1827" tIns="50913" rIns="101827" bIns="50913" rtlCol="0" anchor="ctr"/>
            <a:lstStyle>
              <a:defPPr>
                <a:defRPr lang="en-US"/>
              </a:defPPr>
              <a:lvl1pPr marL="0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09134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18270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27404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36539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45673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54808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63943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73077" algn="l" defTabSz="1018270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PHOTO</a:t>
              </a:r>
              <a:endParaRPr lang="en-AU" sz="1200" b="1" dirty="0">
                <a:solidFill>
                  <a:schemeClr val="tx1"/>
                </a:solidFill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983" y="286111"/>
            <a:ext cx="5030858" cy="613903"/>
          </a:xfrm>
          <a:prstGeom prst="rect">
            <a:avLst/>
          </a:prstGeom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0AE297E-3DB1-4169-A95B-CE126EC3AA9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97914" y="7991998"/>
            <a:ext cx="1106422" cy="1475230"/>
          </a:xfrm>
          <a:prstGeom prst="rect">
            <a:avLst/>
          </a:prstGeom>
          <a:ln>
            <a:noFill/>
          </a:ln>
        </p:spPr>
      </p:pic>
      <p:pic>
        <p:nvPicPr>
          <p:cNvPr id="7" name="Picture 6" descr="A living room with a couch and a tv&#10;&#10;Description automatically generated with low confidence">
            <a:extLst>
              <a:ext uri="{FF2B5EF4-FFF2-40B4-BE49-F238E27FC236}">
                <a16:creationId xmlns:a16="http://schemas.microsoft.com/office/drawing/2014/main" id="{C3C46BCF-D431-DC68-94D7-7A89A2A3580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357" y="1568395"/>
            <a:ext cx="1627330" cy="1253173"/>
          </a:xfrm>
          <a:prstGeom prst="rect">
            <a:avLst/>
          </a:prstGeom>
          <a:ln>
            <a:noFill/>
          </a:ln>
        </p:spPr>
      </p:pic>
      <p:pic>
        <p:nvPicPr>
          <p:cNvPr id="9" name="Picture 8" descr="A picture containing indoor, kitchen, wall, floor&#10;&#10;Description automatically generated">
            <a:extLst>
              <a:ext uri="{FF2B5EF4-FFF2-40B4-BE49-F238E27FC236}">
                <a16:creationId xmlns:a16="http://schemas.microsoft.com/office/drawing/2014/main" id="{C730565F-2F2D-C3C7-8A0E-8D44AB83345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356" y="2906208"/>
            <a:ext cx="1619517" cy="1233325"/>
          </a:xfrm>
          <a:prstGeom prst="rect">
            <a:avLst/>
          </a:prstGeom>
          <a:ln>
            <a:noFill/>
          </a:ln>
        </p:spPr>
      </p:pic>
      <p:pic>
        <p:nvPicPr>
          <p:cNvPr id="11" name="Picture 10" descr="A picture containing indoor, tiled, stone&#10;&#10;Description automatically generated">
            <a:extLst>
              <a:ext uri="{FF2B5EF4-FFF2-40B4-BE49-F238E27FC236}">
                <a16:creationId xmlns:a16="http://schemas.microsoft.com/office/drawing/2014/main" id="{C146511E-1991-6EFF-DD8B-A4AE4872A62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356" y="4221747"/>
            <a:ext cx="1619517" cy="1241395"/>
          </a:xfrm>
          <a:prstGeom prst="rect">
            <a:avLst/>
          </a:prstGeom>
          <a:ln>
            <a:noFill/>
          </a:ln>
        </p:spPr>
      </p:pic>
      <p:pic>
        <p:nvPicPr>
          <p:cNvPr id="13" name="Picture 12" descr="A picture containing outdoor, building, sky, apartment building&#10;&#10;Description automatically generated">
            <a:extLst>
              <a:ext uri="{FF2B5EF4-FFF2-40B4-BE49-F238E27FC236}">
                <a16:creationId xmlns:a16="http://schemas.microsoft.com/office/drawing/2014/main" id="{6EB43AC9-A133-6B0F-4211-7FBBAD40685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982" y="1590670"/>
            <a:ext cx="5113633" cy="3872136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8636303"/>
      </p:ext>
    </p:extLst>
  </p:cSld>
  <p:clrMapOvr>
    <a:masterClrMapping/>
  </p:clrMapOvr>
</p:sld>
</file>

<file path=ppt/theme/theme1.xml><?xml version="1.0" encoding="utf-8"?>
<a:theme xmlns:a="http://schemas.openxmlformats.org/drawingml/2006/main" name="For Sal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</TotalTime>
  <Words>136</Words>
  <Application>Microsoft Office PowerPoint</Application>
  <PresentationFormat>Custom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For Sales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Ngo</dc:creator>
  <cp:lastModifiedBy>officeuser3</cp:lastModifiedBy>
  <cp:revision>64</cp:revision>
  <cp:lastPrinted>2022-05-05T05:48:59Z</cp:lastPrinted>
  <dcterms:created xsi:type="dcterms:W3CDTF">2013-02-15T01:34:04Z</dcterms:created>
  <dcterms:modified xsi:type="dcterms:W3CDTF">2022-05-06T02:56:20Z</dcterms:modified>
</cp:coreProperties>
</file>